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Montserrat Semi-Bold" charset="1" panose="00000700000000000000"/>
      <p:regular r:id="rId20"/>
    </p:embeddedFont>
    <p:embeddedFont>
      <p:font typeface="Montserrat Semi-Bold Bold" charset="1" panose="00000800000000000000"/>
      <p:regular r:id="rId21"/>
    </p:embeddedFont>
    <p:embeddedFont>
      <p:font typeface="Montserrat Semi-Bold Italics" charset="1" panose="00000700000000000000"/>
      <p:regular r:id="rId22"/>
    </p:embeddedFont>
    <p:embeddedFont>
      <p:font typeface="Montserrat Semi-Bold Bold Italics" charset="1" panose="00000800000000000000"/>
      <p:regular r:id="rId23"/>
    </p:embeddedFont>
    <p:embeddedFont>
      <p:font typeface="Montserrat" charset="1" panose="00000500000000000000"/>
      <p:regular r:id="rId24"/>
    </p:embeddedFont>
    <p:embeddedFont>
      <p:font typeface="Montserrat Bold" charset="1" panose="00000600000000000000"/>
      <p:regular r:id="rId25"/>
    </p:embeddedFont>
    <p:embeddedFont>
      <p:font typeface="Montserrat Italics" charset="1" panose="00000500000000000000"/>
      <p:regular r:id="rId26"/>
    </p:embeddedFont>
    <p:embeddedFont>
      <p:font typeface="Montserrat Bold Italics" charset="1" panose="000006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6.jpeg" Type="http://schemas.openxmlformats.org/officeDocument/2006/relationships/image"/><Relationship Id="rId6"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grpSp>
        <p:nvGrpSpPr>
          <p:cNvPr name="Group 2" id="2"/>
          <p:cNvGrpSpPr/>
          <p:nvPr/>
        </p:nvGrpSpPr>
        <p:grpSpPr>
          <a:xfrm rot="0">
            <a:off x="465066" y="3114157"/>
            <a:ext cx="12356703" cy="6389184"/>
            <a:chOff x="0" y="0"/>
            <a:chExt cx="16475603" cy="8518912"/>
          </a:xfrm>
        </p:grpSpPr>
        <p:sp>
          <p:nvSpPr>
            <p:cNvPr name="TextBox 3" id="3"/>
            <p:cNvSpPr txBox="true"/>
            <p:nvPr/>
          </p:nvSpPr>
          <p:spPr>
            <a:xfrm rot="0">
              <a:off x="0" y="293400"/>
              <a:ext cx="12182226" cy="4648200"/>
            </a:xfrm>
            <a:prstGeom prst="rect">
              <a:avLst/>
            </a:prstGeom>
          </p:spPr>
          <p:txBody>
            <a:bodyPr anchor="t" rtlCol="false" tIns="0" lIns="0" bIns="0" rIns="0">
              <a:spAutoFit/>
            </a:bodyPr>
            <a:lstStyle/>
            <a:p>
              <a:pPr>
                <a:lnSpc>
                  <a:spcPts val="9153"/>
                </a:lnSpc>
              </a:pPr>
              <a:r>
                <a:rPr lang="en-US" sz="7627">
                  <a:solidFill>
                    <a:srgbClr val="FFFFFF"/>
                  </a:solidFill>
                  <a:latin typeface="Montserrat Semi-Bold"/>
                </a:rPr>
                <a:t>Book Recommendation System</a:t>
              </a:r>
            </a:p>
          </p:txBody>
        </p:sp>
        <p:sp>
          <p:nvSpPr>
            <p:cNvPr name="TextBox 4" id="4"/>
            <p:cNvSpPr txBox="true"/>
            <p:nvPr/>
          </p:nvSpPr>
          <p:spPr>
            <a:xfrm rot="0">
              <a:off x="0" y="5968939"/>
              <a:ext cx="16475603" cy="2554940"/>
            </a:xfrm>
            <a:prstGeom prst="rect">
              <a:avLst/>
            </a:prstGeom>
          </p:spPr>
          <p:txBody>
            <a:bodyPr anchor="t" rtlCol="false" tIns="0" lIns="0" bIns="0" rIns="0">
              <a:spAutoFit/>
            </a:bodyPr>
            <a:lstStyle/>
            <a:p>
              <a:pPr>
                <a:lnSpc>
                  <a:spcPts val="15088"/>
                </a:lnSpc>
              </a:pPr>
              <a:r>
                <a:rPr lang="en-US" sz="12573">
                  <a:solidFill>
                    <a:srgbClr val="FFFFFF"/>
                  </a:solidFill>
                  <a:latin typeface="Montserrat Semi-Bold"/>
                </a:rPr>
                <a:t>Final Project</a:t>
              </a:r>
            </a:p>
          </p:txBody>
        </p:sp>
      </p:grpSp>
      <p:sp>
        <p:nvSpPr>
          <p:cNvPr name="AutoShape 5" id="5"/>
          <p:cNvSpPr/>
          <p:nvPr/>
        </p:nvSpPr>
        <p:spPr>
          <a:xfrm rot="1945">
            <a:off x="1031069" y="9185216"/>
            <a:ext cx="9522569" cy="0"/>
          </a:xfrm>
          <a:prstGeom prst="line">
            <a:avLst/>
          </a:prstGeom>
          <a:ln cap="rnd" w="9525">
            <a:solidFill>
              <a:srgbClr val="EAE3D6"/>
            </a:solidFill>
            <a:prstDash val="solid"/>
            <a:headEnd type="none" len="sm" w="sm"/>
            <a:tailEnd type="none" len="sm" w="sm"/>
          </a:ln>
        </p:spPr>
      </p:sp>
      <p:pic>
        <p:nvPicPr>
          <p:cNvPr name="Picture 6" id="6"/>
          <p:cNvPicPr>
            <a:picLocks noChangeAspect="true"/>
          </p:cNvPicPr>
          <p:nvPr/>
        </p:nvPicPr>
        <p:blipFill>
          <a:blip r:embed="rId2"/>
          <a:srcRect l="3648" t="0" r="3648" b="0"/>
          <a:stretch>
            <a:fillRect/>
          </a:stretch>
        </p:blipFill>
        <p:spPr>
          <a:xfrm flipH="false" flipV="false" rot="0">
            <a:off x="212032" y="263361"/>
            <a:ext cx="1767847" cy="1906983"/>
          </a:xfrm>
          <a:prstGeom prst="rect">
            <a:avLst/>
          </a:prstGeom>
        </p:spPr>
      </p:pic>
      <p:pic>
        <p:nvPicPr>
          <p:cNvPr name="Picture 7" id="7"/>
          <p:cNvPicPr>
            <a:picLocks noChangeAspect="true"/>
          </p:cNvPicPr>
          <p:nvPr/>
        </p:nvPicPr>
        <p:blipFill>
          <a:blip r:embed="rId3"/>
          <a:srcRect l="8481" t="0" r="8481" b="0"/>
          <a:stretch>
            <a:fillRect/>
          </a:stretch>
        </p:blipFill>
        <p:spPr>
          <a:xfrm flipH="false" flipV="false" rot="0">
            <a:off x="9762964" y="1028700"/>
            <a:ext cx="8053625" cy="6473907"/>
          </a:xfrm>
          <a:prstGeom prst="rect">
            <a:avLst/>
          </a:prstGeom>
        </p:spPr>
      </p:pic>
      <p:sp>
        <p:nvSpPr>
          <p:cNvPr name="TextBox 8" id="8"/>
          <p:cNvSpPr txBox="true"/>
          <p:nvPr/>
        </p:nvSpPr>
        <p:spPr>
          <a:xfrm rot="0">
            <a:off x="2138733" y="835042"/>
            <a:ext cx="3426762" cy="1223709"/>
          </a:xfrm>
          <a:prstGeom prst="rect">
            <a:avLst/>
          </a:prstGeom>
        </p:spPr>
        <p:txBody>
          <a:bodyPr anchor="t" rtlCol="false" tIns="0" lIns="0" bIns="0" rIns="0">
            <a:spAutoFit/>
          </a:bodyPr>
          <a:lstStyle/>
          <a:p>
            <a:pPr>
              <a:lnSpc>
                <a:spcPts val="2409"/>
              </a:lnSpc>
            </a:pPr>
            <a:r>
              <a:rPr lang="en-US" sz="1974">
                <a:solidFill>
                  <a:srgbClr val="FFFFFF"/>
                </a:solidFill>
                <a:latin typeface="Montserrat"/>
              </a:rPr>
              <a:t>Sophie Hubert</a:t>
            </a:r>
          </a:p>
          <a:p>
            <a:pPr>
              <a:lnSpc>
                <a:spcPts val="2409"/>
              </a:lnSpc>
            </a:pPr>
            <a:r>
              <a:rPr lang="en-US" sz="1974">
                <a:solidFill>
                  <a:srgbClr val="FFFFFF"/>
                </a:solidFill>
                <a:latin typeface="Montserrat"/>
              </a:rPr>
              <a:t>Ironhack- Data Analyst - Remote/part-time </a:t>
            </a:r>
          </a:p>
          <a:p>
            <a:pPr>
              <a:lnSpc>
                <a:spcPts val="2409"/>
              </a:lnSpc>
            </a:pPr>
            <a:r>
              <a:rPr lang="en-US" sz="1974">
                <a:solidFill>
                  <a:srgbClr val="FFFFFF"/>
                </a:solidFill>
                <a:latin typeface="Montserrat"/>
              </a:rPr>
              <a:t>June 21- Nov 21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751385"/>
            <a:ext cx="11301259" cy="5848402"/>
          </a:xfrm>
          <a:prstGeom prst="rect">
            <a:avLst/>
          </a:prstGeom>
        </p:spPr>
      </p:pic>
      <p:grpSp>
        <p:nvGrpSpPr>
          <p:cNvPr name="Group 3" id="3"/>
          <p:cNvGrpSpPr/>
          <p:nvPr/>
        </p:nvGrpSpPr>
        <p:grpSpPr>
          <a:xfrm rot="0">
            <a:off x="1028700" y="1069133"/>
            <a:ext cx="7240864" cy="1698570"/>
            <a:chOff x="0" y="0"/>
            <a:chExt cx="9654486" cy="2264760"/>
          </a:xfrm>
        </p:grpSpPr>
        <p:sp>
          <p:nvSpPr>
            <p:cNvPr name="TextBox 4" id="4"/>
            <p:cNvSpPr txBox="true"/>
            <p:nvPr/>
          </p:nvSpPr>
          <p:spPr>
            <a:xfrm rot="0">
              <a:off x="0" y="1777879"/>
              <a:ext cx="9654486" cy="495191"/>
            </a:xfrm>
            <a:prstGeom prst="rect">
              <a:avLst/>
            </a:prstGeom>
          </p:spPr>
          <p:txBody>
            <a:bodyPr anchor="t" rtlCol="false" tIns="0" lIns="0" bIns="0" rIns="0">
              <a:spAutoFit/>
            </a:bodyPr>
            <a:lstStyle/>
            <a:p>
              <a:pPr>
                <a:lnSpc>
                  <a:spcPts val="3094"/>
                </a:lnSpc>
              </a:pPr>
              <a:r>
                <a:rPr lang="en-US" sz="2380">
                  <a:solidFill>
                    <a:srgbClr val="000000"/>
                  </a:solidFill>
                  <a:latin typeface="Montserrat"/>
                </a:rPr>
                <a:t>Visualisation of the dataset : preprocessed.csv</a:t>
              </a:r>
            </a:p>
          </p:txBody>
        </p:sp>
        <p:sp>
          <p:nvSpPr>
            <p:cNvPr name="TextBox 5" id="5"/>
            <p:cNvSpPr txBox="true"/>
            <p:nvPr/>
          </p:nvSpPr>
          <p:spPr>
            <a:xfrm rot="0">
              <a:off x="0" y="0"/>
              <a:ext cx="9654486" cy="1448578"/>
            </a:xfrm>
            <a:prstGeom prst="rect">
              <a:avLst/>
            </a:prstGeom>
          </p:spPr>
          <p:txBody>
            <a:bodyPr anchor="t" rtlCol="false" tIns="0" lIns="0" bIns="0" rIns="0">
              <a:spAutoFit/>
            </a:bodyPr>
            <a:lstStyle/>
            <a:p>
              <a:pPr>
                <a:lnSpc>
                  <a:spcPts val="8569"/>
                </a:lnSpc>
              </a:pPr>
              <a:r>
                <a:rPr lang="en-US" sz="7141">
                  <a:solidFill>
                    <a:srgbClr val="000000"/>
                  </a:solidFill>
                  <a:latin typeface="Montserrat Semi-Bold"/>
                </a:rPr>
                <a:t>Using Tableau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sp>
        <p:nvSpPr>
          <p:cNvPr name="TextBox 2" id="2"/>
          <p:cNvSpPr txBox="true"/>
          <p:nvPr/>
        </p:nvSpPr>
        <p:spPr>
          <a:xfrm rot="0">
            <a:off x="1028700" y="1279361"/>
            <a:ext cx="12800044" cy="533400"/>
          </a:xfrm>
          <a:prstGeom prst="rect">
            <a:avLst/>
          </a:prstGeom>
        </p:spPr>
        <p:txBody>
          <a:bodyPr anchor="t" rtlCol="false" tIns="0" lIns="0" bIns="0" rIns="0">
            <a:spAutoFit/>
          </a:bodyPr>
          <a:lstStyle/>
          <a:p>
            <a:pPr algn="just">
              <a:lnSpc>
                <a:spcPts val="4217"/>
              </a:lnSpc>
            </a:pPr>
            <a:r>
              <a:rPr lang="en-US" sz="3514">
                <a:solidFill>
                  <a:srgbClr val="FFFFFF"/>
                </a:solidFill>
                <a:latin typeface="Montserrat Semi-Bold"/>
              </a:rPr>
              <a:t>User_rating</a:t>
            </a:r>
            <a:r>
              <a:rPr lang="en-US" sz="3514">
                <a:solidFill>
                  <a:srgbClr val="FFFFFF"/>
                </a:solidFill>
                <a:latin typeface="Montserrat Semi-Bold"/>
              </a:rPr>
              <a:t> :</a:t>
            </a:r>
          </a:p>
        </p:txBody>
      </p:sp>
      <p:pic>
        <p:nvPicPr>
          <p:cNvPr name="Picture 3" id="3"/>
          <p:cNvPicPr>
            <a:picLocks noChangeAspect="true"/>
          </p:cNvPicPr>
          <p:nvPr/>
        </p:nvPicPr>
        <p:blipFill>
          <a:blip r:embed="rId2"/>
          <a:srcRect l="0" t="0" r="0" b="0"/>
          <a:stretch>
            <a:fillRect/>
          </a:stretch>
        </p:blipFill>
        <p:spPr>
          <a:xfrm flipH="false" flipV="false" rot="0">
            <a:off x="1028700" y="3141494"/>
            <a:ext cx="11301259" cy="6116806"/>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311012"/>
            <a:ext cx="11301259" cy="5947288"/>
          </a:xfrm>
          <a:prstGeom prst="rect">
            <a:avLst/>
          </a:prstGeom>
        </p:spPr>
      </p:pic>
      <p:sp>
        <p:nvSpPr>
          <p:cNvPr name="TextBox 3" id="3"/>
          <p:cNvSpPr txBox="true"/>
          <p:nvPr/>
        </p:nvSpPr>
        <p:spPr>
          <a:xfrm rot="0">
            <a:off x="855018" y="933450"/>
            <a:ext cx="5554563"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Ratings User/age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49383" y="2767688"/>
            <a:ext cx="10808415" cy="6660686"/>
          </a:xfrm>
          <a:prstGeom prst="rect">
            <a:avLst/>
          </a:prstGeom>
        </p:spPr>
      </p:pic>
      <p:sp>
        <p:nvSpPr>
          <p:cNvPr name="TextBox 3" id="3"/>
          <p:cNvSpPr txBox="true"/>
          <p:nvPr/>
        </p:nvSpPr>
        <p:spPr>
          <a:xfrm rot="0">
            <a:off x="1028700" y="933450"/>
            <a:ext cx="4478536"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Top 10 books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6872" b="0"/>
          <a:stretch>
            <a:fillRect/>
          </a:stretch>
        </p:blipFill>
        <p:spPr>
          <a:xfrm flipH="false" flipV="false" rot="0">
            <a:off x="1028700" y="4421860"/>
            <a:ext cx="6221170" cy="483644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616860" y="1028700"/>
            <a:ext cx="11642440" cy="4962590"/>
          </a:xfrm>
          <a:prstGeom prst="rect">
            <a:avLst/>
          </a:prstGeom>
        </p:spPr>
      </p:pic>
      <p:sp>
        <p:nvSpPr>
          <p:cNvPr name="TextBox 4" id="4"/>
          <p:cNvSpPr txBox="true"/>
          <p:nvPr/>
        </p:nvSpPr>
        <p:spPr>
          <a:xfrm rot="0">
            <a:off x="11587535" y="8371205"/>
            <a:ext cx="549815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Users per country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442800"/>
            <a:ext cx="10405343" cy="6815500"/>
          </a:xfrm>
          <a:prstGeom prst="rect">
            <a:avLst/>
          </a:prstGeom>
        </p:spPr>
      </p:pic>
      <p:sp>
        <p:nvSpPr>
          <p:cNvPr name="TextBox 3" id="3"/>
          <p:cNvSpPr txBox="true"/>
          <p:nvPr/>
        </p:nvSpPr>
        <p:spPr>
          <a:xfrm rot="0">
            <a:off x="1020589" y="1034325"/>
            <a:ext cx="6352282"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Ratings per country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230620" y="3057355"/>
            <a:ext cx="6764667" cy="6200945"/>
          </a:xfrm>
          <a:prstGeom prst="rect">
            <a:avLst/>
          </a:prstGeom>
        </p:spPr>
      </p:pic>
      <p:sp>
        <p:nvSpPr>
          <p:cNvPr name="TextBox 3" id="3"/>
          <p:cNvSpPr txBox="true"/>
          <p:nvPr/>
        </p:nvSpPr>
        <p:spPr>
          <a:xfrm rot="0">
            <a:off x="1028700" y="1033487"/>
            <a:ext cx="162306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Top 10 books for american users in theirs 30s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grpSp>
        <p:nvGrpSpPr>
          <p:cNvPr name="Group 2" id="2"/>
          <p:cNvGrpSpPr/>
          <p:nvPr/>
        </p:nvGrpSpPr>
        <p:grpSpPr>
          <a:xfrm rot="0">
            <a:off x="9414438" y="0"/>
            <a:ext cx="8873562" cy="9258300"/>
            <a:chOff x="0" y="0"/>
            <a:chExt cx="11831416" cy="12344400"/>
          </a:xfrm>
        </p:grpSpPr>
        <p:pic>
          <p:nvPicPr>
            <p:cNvPr name="Picture 3" id="3"/>
            <p:cNvPicPr>
              <a:picLocks noChangeAspect="true"/>
            </p:cNvPicPr>
            <p:nvPr/>
          </p:nvPicPr>
          <p:blipFill>
            <a:blip r:embed="rId2"/>
            <a:srcRect l="14444" t="0" r="14444" b="0"/>
            <a:stretch>
              <a:fillRect/>
            </a:stretch>
          </p:blipFill>
          <p:spPr>
            <a:xfrm>
              <a:off x="0" y="0"/>
              <a:ext cx="5852208" cy="12344400"/>
            </a:xfrm>
            <a:prstGeom prst="rect">
              <a:avLst/>
            </a:prstGeom>
          </p:spPr>
        </p:pic>
        <p:pic>
          <p:nvPicPr>
            <p:cNvPr name="Picture 4" id="4"/>
            <p:cNvPicPr>
              <a:picLocks noChangeAspect="true"/>
            </p:cNvPicPr>
            <p:nvPr/>
          </p:nvPicPr>
          <p:blipFill>
            <a:blip r:embed="rId3"/>
            <a:srcRect l="43808" t="0" r="24784" b="0"/>
            <a:stretch>
              <a:fillRect/>
            </a:stretch>
          </p:blipFill>
          <p:spPr>
            <a:xfrm>
              <a:off x="5979208" y="0"/>
              <a:ext cx="5852208" cy="12344400"/>
            </a:xfrm>
            <a:prstGeom prst="rect">
              <a:avLst/>
            </a:prstGeom>
          </p:spPr>
        </p:pic>
      </p:grpSp>
      <p:grpSp>
        <p:nvGrpSpPr>
          <p:cNvPr name="Group 5" id="5"/>
          <p:cNvGrpSpPr/>
          <p:nvPr/>
        </p:nvGrpSpPr>
        <p:grpSpPr>
          <a:xfrm rot="0">
            <a:off x="585537" y="1853613"/>
            <a:ext cx="7847221" cy="2883422"/>
            <a:chOff x="0" y="0"/>
            <a:chExt cx="10462961" cy="3844563"/>
          </a:xfrm>
        </p:grpSpPr>
        <p:sp>
          <p:nvSpPr>
            <p:cNvPr name="TextBox 6" id="6"/>
            <p:cNvSpPr txBox="true"/>
            <p:nvPr/>
          </p:nvSpPr>
          <p:spPr>
            <a:xfrm rot="0">
              <a:off x="0" y="419166"/>
              <a:ext cx="10462961" cy="1308100"/>
            </a:xfrm>
            <a:prstGeom prst="rect">
              <a:avLst/>
            </a:prstGeom>
          </p:spPr>
          <p:txBody>
            <a:bodyPr anchor="t" rtlCol="false" tIns="0" lIns="0" bIns="0" rIns="0">
              <a:spAutoFit/>
            </a:bodyPr>
            <a:lstStyle/>
            <a:p>
              <a:pPr algn="r">
                <a:lnSpc>
                  <a:spcPts val="7770"/>
                </a:lnSpc>
              </a:pPr>
              <a:r>
                <a:rPr lang="en-US" sz="6475">
                  <a:solidFill>
                    <a:srgbClr val="000000"/>
                  </a:solidFill>
                  <a:latin typeface="Montserrat Semi-Bold"/>
                </a:rPr>
                <a:t>Recommendation </a:t>
              </a:r>
            </a:p>
          </p:txBody>
        </p:sp>
        <p:sp>
          <p:nvSpPr>
            <p:cNvPr name="TextBox 7" id="7"/>
            <p:cNvSpPr txBox="true"/>
            <p:nvPr/>
          </p:nvSpPr>
          <p:spPr>
            <a:xfrm rot="0">
              <a:off x="0" y="1964258"/>
              <a:ext cx="10462961" cy="1781175"/>
            </a:xfrm>
            <a:prstGeom prst="rect">
              <a:avLst/>
            </a:prstGeom>
          </p:spPr>
          <p:txBody>
            <a:bodyPr anchor="t" rtlCol="false" tIns="0" lIns="0" bIns="0" rIns="0">
              <a:spAutoFit/>
            </a:bodyPr>
            <a:lstStyle/>
            <a:p>
              <a:pPr algn="r">
                <a:lnSpc>
                  <a:spcPts val="10590"/>
                </a:lnSpc>
              </a:pPr>
              <a:r>
                <a:rPr lang="en-US" sz="8825">
                  <a:solidFill>
                    <a:srgbClr val="000000"/>
                  </a:solidFill>
                  <a:latin typeface="Montserrat Semi-Bold"/>
                </a:rPr>
                <a:t>System</a:t>
              </a:r>
            </a:p>
          </p:txBody>
        </p:sp>
      </p:grpSp>
      <p:sp>
        <p:nvSpPr>
          <p:cNvPr name="TextBox 8" id="8"/>
          <p:cNvSpPr txBox="true"/>
          <p:nvPr/>
        </p:nvSpPr>
        <p:spPr>
          <a:xfrm rot="0">
            <a:off x="585537" y="6536055"/>
            <a:ext cx="7544337" cy="2722245"/>
          </a:xfrm>
          <a:prstGeom prst="rect">
            <a:avLst/>
          </a:prstGeom>
        </p:spPr>
        <p:txBody>
          <a:bodyPr anchor="t" rtlCol="false" tIns="0" lIns="0" bIns="0" rIns="0">
            <a:spAutoFit/>
          </a:bodyPr>
          <a:lstStyle/>
          <a:p>
            <a:pPr marL="518166" indent="-259083" lvl="1">
              <a:lnSpc>
                <a:spcPts val="3120"/>
              </a:lnSpc>
              <a:buFont typeface="Arial"/>
              <a:buChar char="•"/>
            </a:pPr>
            <a:r>
              <a:rPr lang="en-US" sz="2400">
                <a:solidFill>
                  <a:srgbClr val="000000"/>
                </a:solidFill>
                <a:latin typeface="Montserrat"/>
              </a:rPr>
              <a:t>Simple recommenders</a:t>
            </a:r>
          </a:p>
          <a:p>
            <a:pPr marL="518166" indent="-259083" lvl="1">
              <a:lnSpc>
                <a:spcPts val="3120"/>
              </a:lnSpc>
              <a:buFont typeface="Arial"/>
              <a:buChar char="•"/>
            </a:pPr>
            <a:r>
              <a:rPr lang="en-US" sz="2400">
                <a:solidFill>
                  <a:srgbClr val="000000"/>
                </a:solidFill>
                <a:latin typeface="Montserrat"/>
              </a:rPr>
              <a:t>Collaborative Filtering based Recommendation System</a:t>
            </a:r>
          </a:p>
          <a:p>
            <a:pPr marL="518166" indent="-259083" lvl="1">
              <a:lnSpc>
                <a:spcPts val="3120"/>
              </a:lnSpc>
              <a:buFont typeface="Arial"/>
              <a:buChar char="•"/>
            </a:pPr>
            <a:r>
              <a:rPr lang="en-US" sz="2400">
                <a:solidFill>
                  <a:srgbClr val="000000"/>
                </a:solidFill>
                <a:latin typeface="Montserrat"/>
              </a:rPr>
              <a:t>User-based recommendation book system</a:t>
            </a:r>
          </a:p>
          <a:p>
            <a:pPr marL="518166" indent="-259083" lvl="1">
              <a:lnSpc>
                <a:spcPts val="3120"/>
              </a:lnSpc>
              <a:buFont typeface="Arial"/>
              <a:buChar char="•"/>
            </a:pPr>
            <a:r>
              <a:rPr lang="en-US" sz="2400">
                <a:solidFill>
                  <a:srgbClr val="000000"/>
                </a:solidFill>
                <a:latin typeface="Montserrat"/>
              </a:rPr>
              <a:t>Collaborative Filtering Using k-Nearest Neighbors</a:t>
            </a:r>
          </a:p>
          <a:p>
            <a:pPr>
              <a:lnSpc>
                <a:spcPts val="312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452" r="773" b="2452"/>
          <a:stretch>
            <a:fillRect/>
          </a:stretch>
        </p:blipFill>
        <p:spPr>
          <a:xfrm flipH="false" flipV="false" rot="0">
            <a:off x="14675680" y="709168"/>
            <a:ext cx="2066762" cy="1123289"/>
          </a:xfrm>
          <a:prstGeom prst="rect">
            <a:avLst/>
          </a:prstGeom>
        </p:spPr>
      </p:pic>
      <p:pic>
        <p:nvPicPr>
          <p:cNvPr name="Picture 3" id="3"/>
          <p:cNvPicPr>
            <a:picLocks noChangeAspect="true"/>
          </p:cNvPicPr>
          <p:nvPr/>
        </p:nvPicPr>
        <p:blipFill>
          <a:blip r:embed="rId3"/>
          <a:srcRect l="0" t="16770" r="0" b="16770"/>
          <a:stretch>
            <a:fillRect/>
          </a:stretch>
        </p:blipFill>
        <p:spPr>
          <a:xfrm flipH="false" flipV="false" rot="0">
            <a:off x="4590225" y="709168"/>
            <a:ext cx="2883136" cy="1073023"/>
          </a:xfrm>
          <a:prstGeom prst="rect">
            <a:avLst/>
          </a:prstGeom>
        </p:spPr>
      </p:pic>
      <p:pic>
        <p:nvPicPr>
          <p:cNvPr name="Picture 4" id="4"/>
          <p:cNvPicPr>
            <a:picLocks noChangeAspect="true"/>
          </p:cNvPicPr>
          <p:nvPr/>
        </p:nvPicPr>
        <p:blipFill>
          <a:blip r:embed="rId4"/>
          <a:srcRect l="27019" t="19935" r="27019" b="18970"/>
          <a:stretch>
            <a:fillRect/>
          </a:stretch>
        </p:blipFill>
        <p:spPr>
          <a:xfrm flipH="false" flipV="false" rot="0">
            <a:off x="1028700" y="709168"/>
            <a:ext cx="1077676" cy="1073023"/>
          </a:xfrm>
          <a:prstGeom prst="rect">
            <a:avLst/>
          </a:prstGeom>
        </p:spPr>
      </p:pic>
      <p:pic>
        <p:nvPicPr>
          <p:cNvPr name="Picture 5" id="5"/>
          <p:cNvPicPr>
            <a:picLocks noChangeAspect="true"/>
          </p:cNvPicPr>
          <p:nvPr/>
        </p:nvPicPr>
        <p:blipFill>
          <a:blip r:embed="rId5"/>
          <a:srcRect l="0" t="9744" r="0" b="10719"/>
          <a:stretch>
            <a:fillRect/>
          </a:stretch>
        </p:blipFill>
        <p:spPr>
          <a:xfrm flipH="false" flipV="false" rot="0">
            <a:off x="13117571" y="3201325"/>
            <a:ext cx="2780232" cy="1360783"/>
          </a:xfrm>
          <a:prstGeom prst="rect">
            <a:avLst/>
          </a:prstGeom>
        </p:spPr>
      </p:pic>
      <p:pic>
        <p:nvPicPr>
          <p:cNvPr name="Picture 6" id="6"/>
          <p:cNvPicPr>
            <a:picLocks noChangeAspect="true"/>
          </p:cNvPicPr>
          <p:nvPr/>
        </p:nvPicPr>
        <p:blipFill>
          <a:blip r:embed="rId6"/>
          <a:srcRect l="0" t="24530" r="0" b="22156"/>
          <a:stretch>
            <a:fillRect/>
          </a:stretch>
        </p:blipFill>
        <p:spPr>
          <a:xfrm flipH="false" flipV="false" rot="0">
            <a:off x="9736871" y="709168"/>
            <a:ext cx="3380700" cy="1123289"/>
          </a:xfrm>
          <a:prstGeom prst="rect">
            <a:avLst/>
          </a:prstGeom>
        </p:spPr>
      </p:pic>
      <p:sp>
        <p:nvSpPr>
          <p:cNvPr name="TextBox 7" id="7"/>
          <p:cNvSpPr txBox="true"/>
          <p:nvPr/>
        </p:nvSpPr>
        <p:spPr>
          <a:xfrm rot="0">
            <a:off x="1028700" y="2405062"/>
            <a:ext cx="10791625" cy="1790700"/>
          </a:xfrm>
          <a:prstGeom prst="rect">
            <a:avLst/>
          </a:prstGeom>
        </p:spPr>
        <p:txBody>
          <a:bodyPr anchor="t" rtlCol="false" tIns="0" lIns="0" bIns="0" rIns="0">
            <a:spAutoFit/>
          </a:bodyPr>
          <a:lstStyle/>
          <a:p>
            <a:pPr>
              <a:lnSpc>
                <a:spcPts val="7080"/>
              </a:lnSpc>
            </a:pPr>
            <a:r>
              <a:rPr lang="en-US" sz="5900">
                <a:solidFill>
                  <a:srgbClr val="FFFFFF"/>
                </a:solidFill>
                <a:latin typeface="Montserrat Semi-Bold"/>
              </a:rPr>
              <a:t>What actually is Recommendation System? </a:t>
            </a:r>
          </a:p>
        </p:txBody>
      </p:sp>
      <p:sp>
        <p:nvSpPr>
          <p:cNvPr name="TextBox 8" id="8"/>
          <p:cNvSpPr txBox="true"/>
          <p:nvPr/>
        </p:nvSpPr>
        <p:spPr>
          <a:xfrm rot="0">
            <a:off x="351725" y="6594311"/>
            <a:ext cx="17387668" cy="2166619"/>
          </a:xfrm>
          <a:prstGeom prst="rect">
            <a:avLst/>
          </a:prstGeom>
        </p:spPr>
        <p:txBody>
          <a:bodyPr anchor="t" rtlCol="false" tIns="0" lIns="0" bIns="0" rIns="0">
            <a:spAutoFit/>
          </a:bodyPr>
          <a:lstStyle/>
          <a:p>
            <a:pPr algn="just">
              <a:lnSpc>
                <a:spcPts val="3640"/>
              </a:lnSpc>
            </a:pPr>
            <a:r>
              <a:rPr lang="en-US" sz="2600">
                <a:solidFill>
                  <a:srgbClr val="FFFFFF"/>
                </a:solidFill>
                <a:latin typeface="Open Sans Light"/>
              </a:rPr>
              <a:t>Machine learning which o</a:t>
            </a:r>
            <a:r>
              <a:rPr lang="en-US" sz="2600">
                <a:solidFill>
                  <a:srgbClr val="FFFFFF"/>
                </a:solidFill>
                <a:latin typeface="Open Sans Light"/>
              </a:rPr>
              <a:t>ffers relevant suggestions to the customer. Before the recommendation system, the major tendency to buy was to take a suggestion from friends. But Now Google knows what news you will read, Youtube knows what type of videos you will watch based on your search history, watch history, or purchase history.</a:t>
            </a:r>
          </a:p>
          <a:p>
            <a:pPr algn="just">
              <a:lnSpc>
                <a:spcPts val="3220"/>
              </a:lnSpc>
            </a:pPr>
          </a:p>
          <a:p>
            <a:pPr algn="just">
              <a:lnSpc>
                <a:spcPts val="3220"/>
              </a:lnSpc>
            </a:pP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31496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4160265" cy="723900"/>
          </a:xfrm>
          <a:prstGeom prst="rect">
            <a:avLst/>
          </a:prstGeom>
        </p:spPr>
        <p:txBody>
          <a:bodyPr anchor="t" rtlCol="false" tIns="0" lIns="0" bIns="0" rIns="0">
            <a:spAutoFit/>
          </a:bodyPr>
          <a:lstStyle/>
          <a:p>
            <a:pPr>
              <a:lnSpc>
                <a:spcPts val="5730"/>
              </a:lnSpc>
            </a:pPr>
            <a:r>
              <a:rPr lang="en-US" sz="4775">
                <a:solidFill>
                  <a:srgbClr val="FFFFFF"/>
                </a:solidFill>
                <a:latin typeface="Montserrat Semi-Bold"/>
              </a:rPr>
              <a:t>Typ</a:t>
            </a:r>
            <a:r>
              <a:rPr lang="en-US" sz="4775">
                <a:solidFill>
                  <a:srgbClr val="FFFFFF"/>
                </a:solidFill>
                <a:latin typeface="Montserrat Semi-Bold"/>
              </a:rPr>
              <a:t>es Of Recommendation System :</a:t>
            </a:r>
          </a:p>
        </p:txBody>
      </p:sp>
      <p:sp>
        <p:nvSpPr>
          <p:cNvPr name="TextBox 3" id="3"/>
          <p:cNvSpPr txBox="true"/>
          <p:nvPr/>
        </p:nvSpPr>
        <p:spPr>
          <a:xfrm rot="0">
            <a:off x="1028700" y="2728682"/>
            <a:ext cx="11206010" cy="2414818"/>
          </a:xfrm>
          <a:prstGeom prst="rect">
            <a:avLst/>
          </a:prstGeom>
        </p:spPr>
        <p:txBody>
          <a:bodyPr anchor="t" rtlCol="false" tIns="0" lIns="0" bIns="0" rIns="0">
            <a:spAutoFit/>
          </a:bodyPr>
          <a:lstStyle/>
          <a:p>
            <a:pPr marL="744910" indent="-372455" lvl="1">
              <a:lnSpc>
                <a:spcPts val="4830"/>
              </a:lnSpc>
              <a:buFont typeface="Arial"/>
              <a:buChar char="•"/>
            </a:pPr>
            <a:r>
              <a:rPr lang="en-US" sz="3450">
                <a:solidFill>
                  <a:srgbClr val="FFFFFF"/>
                </a:solidFill>
                <a:latin typeface="Open Sans Light"/>
              </a:rPr>
              <a:t>Collaborative Filtering</a:t>
            </a:r>
          </a:p>
          <a:p>
            <a:pPr marL="744910" indent="-372455" lvl="1">
              <a:lnSpc>
                <a:spcPts val="4830"/>
              </a:lnSpc>
              <a:buFont typeface="Arial"/>
              <a:buChar char="•"/>
            </a:pPr>
            <a:r>
              <a:rPr lang="en-US" sz="1217">
                <a:solidFill>
                  <a:srgbClr val="FFFFFF"/>
                </a:solidFill>
                <a:latin typeface="Arimo"/>
              </a:rPr>
              <a:t>Content-Based Filtering</a:t>
            </a:r>
          </a:p>
          <a:p>
            <a:pPr algn="l" marL="744910" indent="-372455" lvl="1">
              <a:lnSpc>
                <a:spcPts val="4830"/>
              </a:lnSpc>
              <a:buFont typeface="Arial"/>
              <a:buChar char="•"/>
            </a:pPr>
            <a:r>
              <a:rPr lang="en-US" sz="1217">
                <a:solidFill>
                  <a:srgbClr val="FFFFFF"/>
                </a:solidFill>
                <a:latin typeface="Arimo"/>
              </a:rPr>
              <a:t>Hybrid Recommendation Systems</a:t>
            </a:r>
          </a:p>
          <a:p>
            <a:pPr algn="ctr">
              <a:lnSpc>
                <a:spcPts val="4830"/>
              </a:lnSpc>
            </a:pPr>
          </a:p>
        </p:txBody>
      </p:sp>
      <p:sp>
        <p:nvSpPr>
          <p:cNvPr name="TextBox 4" id="4"/>
          <p:cNvSpPr txBox="true"/>
          <p:nvPr/>
        </p:nvSpPr>
        <p:spPr>
          <a:xfrm rot="0">
            <a:off x="1028700" y="7638903"/>
            <a:ext cx="3812083" cy="981075"/>
          </a:xfrm>
          <a:prstGeom prst="rect">
            <a:avLst/>
          </a:prstGeom>
        </p:spPr>
        <p:txBody>
          <a:bodyPr anchor="t" rtlCol="false" tIns="0" lIns="0" bIns="0" rIns="0">
            <a:spAutoFit/>
          </a:bodyPr>
          <a:lstStyle/>
          <a:p>
            <a:pPr algn="just">
              <a:lnSpc>
                <a:spcPts val="3900"/>
              </a:lnSpc>
            </a:pPr>
            <a:r>
              <a:rPr lang="en-US" sz="3000">
                <a:solidFill>
                  <a:srgbClr val="FFFFFF"/>
                </a:solidFill>
                <a:latin typeface="Montserrat Semi-Bold Bold"/>
              </a:rPr>
              <a:t>Simple rec</a:t>
            </a:r>
            <a:r>
              <a:rPr lang="en-US" sz="3000">
                <a:solidFill>
                  <a:srgbClr val="FFFFFF"/>
                </a:solidFill>
                <a:latin typeface="Montserrat Semi-Bold Bold"/>
              </a:rPr>
              <a:t>ommenders:</a:t>
            </a:r>
          </a:p>
        </p:txBody>
      </p:sp>
      <p:sp>
        <p:nvSpPr>
          <p:cNvPr name="TextBox 5" id="5"/>
          <p:cNvSpPr txBox="true"/>
          <p:nvPr/>
        </p:nvSpPr>
        <p:spPr>
          <a:xfrm rot="0">
            <a:off x="5584911" y="7451432"/>
            <a:ext cx="11632812" cy="790575"/>
          </a:xfrm>
          <a:prstGeom prst="rect">
            <a:avLst/>
          </a:prstGeom>
        </p:spPr>
        <p:txBody>
          <a:bodyPr anchor="t" rtlCol="false" tIns="0" lIns="0" bIns="0" rIns="0">
            <a:spAutoFit/>
          </a:bodyPr>
          <a:lstStyle/>
          <a:p>
            <a:pPr>
              <a:lnSpc>
                <a:spcPts val="3149"/>
              </a:lnSpc>
            </a:pPr>
            <a:r>
              <a:rPr lang="en-US" sz="2250">
                <a:solidFill>
                  <a:srgbClr val="FFFFFF"/>
                </a:solidFill>
                <a:latin typeface="Montserrat"/>
              </a:rPr>
              <a:t>G</a:t>
            </a:r>
            <a:r>
              <a:rPr lang="en-US" sz="2250">
                <a:solidFill>
                  <a:srgbClr val="FFFFFF"/>
                </a:solidFill>
                <a:latin typeface="Montserrat"/>
              </a:rPr>
              <a:t>eneralized recommendations to every user, based on book popularity and/or genre. </a:t>
            </a:r>
          </a:p>
        </p:txBody>
      </p:sp>
      <p:sp>
        <p:nvSpPr>
          <p:cNvPr name="AutoShape 6" id="6"/>
          <p:cNvSpPr/>
          <p:nvPr/>
        </p:nvSpPr>
        <p:spPr>
          <a:xfrm rot="7053">
            <a:off x="1028772" y="7104979"/>
            <a:ext cx="16230545" cy="0"/>
          </a:xfrm>
          <a:prstGeom prst="line">
            <a:avLst/>
          </a:prstGeom>
          <a:ln cap="rnd" w="4762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EAE3D6"/>
        </a:solidFill>
      </p:bgPr>
    </p:bg>
    <p:spTree>
      <p:nvGrpSpPr>
        <p:cNvPr id="1" name=""/>
        <p:cNvGrpSpPr/>
        <p:nvPr/>
      </p:nvGrpSpPr>
      <p:grpSpPr>
        <a:xfrm>
          <a:off x="0" y="0"/>
          <a:ext cx="0" cy="0"/>
          <a:chOff x="0" y="0"/>
          <a:chExt cx="0" cy="0"/>
        </a:xfrm>
      </p:grpSpPr>
      <p:grpSp>
        <p:nvGrpSpPr>
          <p:cNvPr name="Group 2" id="2"/>
          <p:cNvGrpSpPr/>
          <p:nvPr/>
        </p:nvGrpSpPr>
        <p:grpSpPr>
          <a:xfrm rot="0">
            <a:off x="6865727" y="7107677"/>
            <a:ext cx="10393573" cy="2069460"/>
            <a:chOff x="0" y="0"/>
            <a:chExt cx="13858097" cy="2759280"/>
          </a:xfrm>
        </p:grpSpPr>
        <p:sp>
          <p:nvSpPr>
            <p:cNvPr name="TextBox 3" id="3"/>
            <p:cNvSpPr txBox="true"/>
            <p:nvPr/>
          </p:nvSpPr>
          <p:spPr>
            <a:xfrm rot="0">
              <a:off x="0" y="-3087"/>
              <a:ext cx="13858097" cy="1828800"/>
            </a:xfrm>
            <a:prstGeom prst="rect">
              <a:avLst/>
            </a:prstGeom>
          </p:spPr>
          <p:txBody>
            <a:bodyPr anchor="t" rtlCol="false" tIns="0" lIns="0" bIns="0" rIns="0">
              <a:spAutoFit/>
            </a:bodyPr>
            <a:lstStyle/>
            <a:p>
              <a:pPr algn="r">
                <a:lnSpc>
                  <a:spcPts val="10800"/>
                </a:lnSpc>
              </a:pPr>
              <a:r>
                <a:rPr lang="en-US" sz="9000">
                  <a:solidFill>
                    <a:srgbClr val="000000"/>
                  </a:solidFill>
                  <a:latin typeface="Montserrat Semi-Bold"/>
                </a:rPr>
                <a:t>Summary</a:t>
              </a:r>
            </a:p>
          </p:txBody>
        </p:sp>
        <p:sp>
          <p:nvSpPr>
            <p:cNvPr name="TextBox 4" id="4"/>
            <p:cNvSpPr txBox="true"/>
            <p:nvPr/>
          </p:nvSpPr>
          <p:spPr>
            <a:xfrm rot="0">
              <a:off x="0" y="2018446"/>
              <a:ext cx="13858097" cy="740833"/>
            </a:xfrm>
            <a:prstGeom prst="rect">
              <a:avLst/>
            </a:prstGeom>
          </p:spPr>
          <p:txBody>
            <a:bodyPr anchor="t" rtlCol="false" tIns="0" lIns="0" bIns="0" rIns="0">
              <a:spAutoFit/>
            </a:bodyPr>
            <a:lstStyle/>
            <a:p>
              <a:pPr algn="r">
                <a:lnSpc>
                  <a:spcPts val="4550"/>
                </a:lnSpc>
              </a:pPr>
              <a:r>
                <a:rPr lang="en-US" sz="3500">
                  <a:solidFill>
                    <a:srgbClr val="000000"/>
                  </a:solidFill>
                  <a:latin typeface="Montserrat"/>
                </a:rPr>
                <a:t>What are we going to talk about?</a:t>
              </a:r>
            </a:p>
          </p:txBody>
        </p:sp>
      </p:grpSp>
      <p:grpSp>
        <p:nvGrpSpPr>
          <p:cNvPr name="Group 5" id="5"/>
          <p:cNvGrpSpPr/>
          <p:nvPr/>
        </p:nvGrpSpPr>
        <p:grpSpPr>
          <a:xfrm rot="0">
            <a:off x="5888663" y="790084"/>
            <a:ext cx="4232004" cy="2594121"/>
            <a:chOff x="0" y="0"/>
            <a:chExt cx="5642673" cy="3458828"/>
          </a:xfrm>
        </p:grpSpPr>
        <p:sp>
          <p:nvSpPr>
            <p:cNvPr name="TextBox 6" id="6"/>
            <p:cNvSpPr txBox="true"/>
            <p:nvPr/>
          </p:nvSpPr>
          <p:spPr>
            <a:xfrm rot="0">
              <a:off x="0" y="146228"/>
              <a:ext cx="5383645" cy="740833"/>
            </a:xfrm>
            <a:prstGeom prst="rect">
              <a:avLst/>
            </a:prstGeom>
          </p:spPr>
          <p:txBody>
            <a:bodyPr anchor="t" rtlCol="false" tIns="0" lIns="0" bIns="0" rIns="0">
              <a:spAutoFit/>
            </a:bodyPr>
            <a:lstStyle/>
            <a:p>
              <a:pPr>
                <a:lnSpc>
                  <a:spcPts val="4550"/>
                </a:lnSpc>
              </a:pPr>
              <a:r>
                <a:rPr lang="en-US" sz="3500">
                  <a:solidFill>
                    <a:srgbClr val="000000"/>
                  </a:solidFill>
                  <a:latin typeface="Montserrat Bold"/>
                </a:rPr>
                <a:t>02</a:t>
              </a:r>
            </a:p>
          </p:txBody>
        </p:sp>
        <p:sp>
          <p:nvSpPr>
            <p:cNvPr name="TextBox 7" id="7"/>
            <p:cNvSpPr txBox="true"/>
            <p:nvPr/>
          </p:nvSpPr>
          <p:spPr>
            <a:xfrm rot="0">
              <a:off x="0" y="1010444"/>
              <a:ext cx="5383645" cy="2110317"/>
            </a:xfrm>
            <a:prstGeom prst="rect">
              <a:avLst/>
            </a:prstGeom>
          </p:spPr>
          <p:txBody>
            <a:bodyPr anchor="t" rtlCol="false" tIns="0" lIns="0" bIns="0" rIns="0">
              <a:spAutoFit/>
            </a:bodyPr>
            <a:lstStyle/>
            <a:p>
              <a:pPr>
                <a:lnSpc>
                  <a:spcPts val="3604"/>
                </a:lnSpc>
              </a:pPr>
              <a:r>
                <a:rPr lang="en-US" sz="2574">
                  <a:solidFill>
                    <a:srgbClr val="000000"/>
                  </a:solidFill>
                  <a:latin typeface="Montserrat"/>
                </a:rPr>
                <a:t>Data Cleaning:</a:t>
              </a:r>
            </a:p>
            <a:p>
              <a:pPr marL="469582" indent="-234791" lvl="1">
                <a:lnSpc>
                  <a:spcPts val="3045"/>
                </a:lnSpc>
                <a:buFont typeface="Arial"/>
                <a:buChar char="•"/>
              </a:pPr>
              <a:r>
                <a:rPr lang="en-US" sz="2175">
                  <a:solidFill>
                    <a:srgbClr val="000000"/>
                  </a:solidFill>
                  <a:latin typeface="Montserrat"/>
                </a:rPr>
                <a:t>Books</a:t>
              </a:r>
            </a:p>
            <a:p>
              <a:pPr marL="469582" indent="-234791" lvl="1">
                <a:lnSpc>
                  <a:spcPts val="3045"/>
                </a:lnSpc>
                <a:buFont typeface="Arial"/>
                <a:buChar char="•"/>
              </a:pPr>
              <a:r>
                <a:rPr lang="en-US" sz="2175">
                  <a:solidFill>
                    <a:srgbClr val="000000"/>
                  </a:solidFill>
                  <a:latin typeface="Montserrat"/>
                </a:rPr>
                <a:t>Users</a:t>
              </a:r>
            </a:p>
            <a:p>
              <a:pPr marL="469582" indent="-234791" lvl="1">
                <a:lnSpc>
                  <a:spcPts val="3045"/>
                </a:lnSpc>
                <a:buFont typeface="Arial"/>
                <a:buChar char="•"/>
              </a:pPr>
              <a:r>
                <a:rPr lang="en-US" sz="2175">
                  <a:solidFill>
                    <a:srgbClr val="000000"/>
                  </a:solidFill>
                  <a:latin typeface="Montserrat"/>
                </a:rPr>
                <a:t>Ratings</a:t>
              </a:r>
            </a:p>
          </p:txBody>
        </p:sp>
        <p:sp>
          <p:nvSpPr>
            <p:cNvPr name="AutoShape 8" id="8"/>
            <p:cNvSpPr/>
            <p:nvPr/>
          </p:nvSpPr>
          <p:spPr>
            <a:xfrm rot="0">
              <a:off x="0" y="0"/>
              <a:ext cx="5642673" cy="0"/>
            </a:xfrm>
            <a:prstGeom prst="line">
              <a:avLst/>
            </a:prstGeom>
            <a:ln cap="rnd" w="12700">
              <a:solidFill>
                <a:srgbClr val="000000"/>
              </a:solidFill>
              <a:prstDash val="solid"/>
              <a:headEnd type="none" len="sm" w="sm"/>
              <a:tailEnd type="none" len="sm" w="sm"/>
            </a:ln>
          </p:spPr>
        </p:sp>
      </p:grpSp>
      <p:grpSp>
        <p:nvGrpSpPr>
          <p:cNvPr name="Group 9" id="9"/>
          <p:cNvGrpSpPr/>
          <p:nvPr/>
        </p:nvGrpSpPr>
        <p:grpSpPr>
          <a:xfrm rot="0">
            <a:off x="5888663" y="3355346"/>
            <a:ext cx="4232004" cy="1678029"/>
            <a:chOff x="0" y="0"/>
            <a:chExt cx="5642673" cy="2237372"/>
          </a:xfrm>
        </p:grpSpPr>
        <p:sp>
          <p:nvSpPr>
            <p:cNvPr name="TextBox 10" id="10"/>
            <p:cNvSpPr txBox="true"/>
            <p:nvPr/>
          </p:nvSpPr>
          <p:spPr>
            <a:xfrm rot="0">
              <a:off x="0" y="152865"/>
              <a:ext cx="5383645" cy="740833"/>
            </a:xfrm>
            <a:prstGeom prst="rect">
              <a:avLst/>
            </a:prstGeom>
          </p:spPr>
          <p:txBody>
            <a:bodyPr anchor="t" rtlCol="false" tIns="0" lIns="0" bIns="0" rIns="0">
              <a:spAutoFit/>
            </a:bodyPr>
            <a:lstStyle/>
            <a:p>
              <a:pPr>
                <a:lnSpc>
                  <a:spcPts val="4550"/>
                </a:lnSpc>
              </a:pPr>
              <a:r>
                <a:rPr lang="en-US" sz="3500">
                  <a:solidFill>
                    <a:srgbClr val="000000"/>
                  </a:solidFill>
                  <a:latin typeface="Montserrat Bold"/>
                </a:rPr>
                <a:t>05</a:t>
              </a:r>
            </a:p>
          </p:txBody>
        </p:sp>
        <p:sp>
          <p:nvSpPr>
            <p:cNvPr name="TextBox 11" id="11"/>
            <p:cNvSpPr txBox="true"/>
            <p:nvPr/>
          </p:nvSpPr>
          <p:spPr>
            <a:xfrm rot="0">
              <a:off x="0" y="1016849"/>
              <a:ext cx="5383645" cy="547158"/>
            </a:xfrm>
            <a:prstGeom prst="rect">
              <a:avLst/>
            </a:prstGeom>
          </p:spPr>
          <p:txBody>
            <a:bodyPr anchor="t" rtlCol="false" tIns="0" lIns="0" bIns="0" rIns="0">
              <a:spAutoFit/>
            </a:bodyPr>
            <a:lstStyle/>
            <a:p>
              <a:pPr>
                <a:lnSpc>
                  <a:spcPts val="3500"/>
                </a:lnSpc>
              </a:pPr>
              <a:r>
                <a:rPr lang="en-US" sz="2500">
                  <a:solidFill>
                    <a:srgbClr val="000000"/>
                  </a:solidFill>
                  <a:latin typeface="Montserrat"/>
                </a:rPr>
                <a:t>Conclusions</a:t>
              </a:r>
            </a:p>
          </p:txBody>
        </p:sp>
        <p:sp>
          <p:nvSpPr>
            <p:cNvPr name="AutoShape 12" id="12"/>
            <p:cNvSpPr/>
            <p:nvPr/>
          </p:nvSpPr>
          <p:spPr>
            <a:xfrm rot="0">
              <a:off x="0" y="0"/>
              <a:ext cx="5642673" cy="0"/>
            </a:xfrm>
            <a:prstGeom prst="line">
              <a:avLst/>
            </a:prstGeom>
            <a:ln cap="rnd" w="12700">
              <a:solidFill>
                <a:srgbClr val="000000"/>
              </a:solidFill>
              <a:prstDash val="solid"/>
              <a:headEnd type="none" len="sm" w="sm"/>
              <a:tailEnd type="none" len="sm" w="sm"/>
            </a:ln>
          </p:spPr>
        </p:sp>
      </p:grpSp>
      <p:grpSp>
        <p:nvGrpSpPr>
          <p:cNvPr name="Group 13" id="13"/>
          <p:cNvGrpSpPr/>
          <p:nvPr/>
        </p:nvGrpSpPr>
        <p:grpSpPr>
          <a:xfrm rot="0">
            <a:off x="11450586" y="790084"/>
            <a:ext cx="4232004" cy="1354575"/>
            <a:chOff x="0" y="0"/>
            <a:chExt cx="5642673" cy="1806099"/>
          </a:xfrm>
        </p:grpSpPr>
        <p:sp>
          <p:nvSpPr>
            <p:cNvPr name="TextBox 14" id="14"/>
            <p:cNvSpPr txBox="true"/>
            <p:nvPr/>
          </p:nvSpPr>
          <p:spPr>
            <a:xfrm rot="0">
              <a:off x="0" y="146228"/>
              <a:ext cx="5383645" cy="740833"/>
            </a:xfrm>
            <a:prstGeom prst="rect">
              <a:avLst/>
            </a:prstGeom>
          </p:spPr>
          <p:txBody>
            <a:bodyPr anchor="t" rtlCol="false" tIns="0" lIns="0" bIns="0" rIns="0">
              <a:spAutoFit/>
            </a:bodyPr>
            <a:lstStyle/>
            <a:p>
              <a:pPr>
                <a:lnSpc>
                  <a:spcPts val="4550"/>
                </a:lnSpc>
              </a:pPr>
              <a:r>
                <a:rPr lang="en-US" sz="3500">
                  <a:solidFill>
                    <a:srgbClr val="000000"/>
                  </a:solidFill>
                  <a:latin typeface="Montserrat Bold"/>
                </a:rPr>
                <a:t>03</a:t>
              </a:r>
            </a:p>
          </p:txBody>
        </p:sp>
        <p:sp>
          <p:nvSpPr>
            <p:cNvPr name="TextBox 15" id="15"/>
            <p:cNvSpPr txBox="true"/>
            <p:nvPr/>
          </p:nvSpPr>
          <p:spPr>
            <a:xfrm rot="0">
              <a:off x="0" y="1029494"/>
              <a:ext cx="5642673" cy="537633"/>
            </a:xfrm>
            <a:prstGeom prst="rect">
              <a:avLst/>
            </a:prstGeom>
          </p:spPr>
          <p:txBody>
            <a:bodyPr anchor="t" rtlCol="false" tIns="0" lIns="0" bIns="0" rIns="0">
              <a:spAutoFit/>
            </a:bodyPr>
            <a:lstStyle/>
            <a:p>
              <a:pPr>
                <a:lnSpc>
                  <a:spcPts val="3499"/>
                </a:lnSpc>
              </a:pPr>
              <a:r>
                <a:rPr lang="en-US" sz="2499">
                  <a:solidFill>
                    <a:srgbClr val="000000"/>
                  </a:solidFill>
                  <a:latin typeface="Montserrat"/>
                </a:rPr>
                <a:t>Exploring the Data</a:t>
              </a:r>
            </a:p>
          </p:txBody>
        </p:sp>
        <p:sp>
          <p:nvSpPr>
            <p:cNvPr name="AutoShape 16" id="16"/>
            <p:cNvSpPr/>
            <p:nvPr/>
          </p:nvSpPr>
          <p:spPr>
            <a:xfrm rot="0">
              <a:off x="0" y="0"/>
              <a:ext cx="5642673" cy="0"/>
            </a:xfrm>
            <a:prstGeom prst="line">
              <a:avLst/>
            </a:prstGeom>
            <a:ln cap="rnd" w="12700">
              <a:solidFill>
                <a:srgbClr val="000000"/>
              </a:solidFill>
              <a:prstDash val="solid"/>
              <a:headEnd type="none" len="sm" w="sm"/>
              <a:tailEnd type="none" len="sm" w="sm"/>
            </a:ln>
          </p:spPr>
        </p:sp>
      </p:grpSp>
      <p:grpSp>
        <p:nvGrpSpPr>
          <p:cNvPr name="Group 17" id="17"/>
          <p:cNvGrpSpPr/>
          <p:nvPr/>
        </p:nvGrpSpPr>
        <p:grpSpPr>
          <a:xfrm rot="0">
            <a:off x="1028700" y="3355346"/>
            <a:ext cx="4232004" cy="1604070"/>
            <a:chOff x="0" y="0"/>
            <a:chExt cx="5642673" cy="2138759"/>
          </a:xfrm>
        </p:grpSpPr>
        <p:sp>
          <p:nvSpPr>
            <p:cNvPr name="TextBox 18" id="18"/>
            <p:cNvSpPr txBox="true"/>
            <p:nvPr/>
          </p:nvSpPr>
          <p:spPr>
            <a:xfrm rot="0">
              <a:off x="0" y="146228"/>
              <a:ext cx="5383645" cy="740833"/>
            </a:xfrm>
            <a:prstGeom prst="rect">
              <a:avLst/>
            </a:prstGeom>
          </p:spPr>
          <p:txBody>
            <a:bodyPr anchor="t" rtlCol="false" tIns="0" lIns="0" bIns="0" rIns="0">
              <a:spAutoFit/>
            </a:bodyPr>
            <a:lstStyle/>
            <a:p>
              <a:pPr>
                <a:lnSpc>
                  <a:spcPts val="4550"/>
                </a:lnSpc>
              </a:pPr>
              <a:r>
                <a:rPr lang="en-US" sz="3500">
                  <a:solidFill>
                    <a:srgbClr val="000000"/>
                  </a:solidFill>
                  <a:latin typeface="Montserrat Bold"/>
                </a:rPr>
                <a:t>04</a:t>
              </a:r>
            </a:p>
          </p:txBody>
        </p:sp>
        <p:sp>
          <p:nvSpPr>
            <p:cNvPr name="TextBox 19" id="19"/>
            <p:cNvSpPr txBox="true"/>
            <p:nvPr/>
          </p:nvSpPr>
          <p:spPr>
            <a:xfrm rot="0">
              <a:off x="0" y="1019969"/>
              <a:ext cx="5383645" cy="1131358"/>
            </a:xfrm>
            <a:prstGeom prst="rect">
              <a:avLst/>
            </a:prstGeom>
          </p:spPr>
          <p:txBody>
            <a:bodyPr anchor="t" rtlCol="false" tIns="0" lIns="0" bIns="0" rIns="0">
              <a:spAutoFit/>
            </a:bodyPr>
            <a:lstStyle/>
            <a:p>
              <a:pPr>
                <a:lnSpc>
                  <a:spcPts val="3500"/>
                </a:lnSpc>
              </a:pPr>
              <a:r>
                <a:rPr lang="en-US" sz="2500">
                  <a:solidFill>
                    <a:srgbClr val="000000"/>
                  </a:solidFill>
                  <a:latin typeface="Montserrat"/>
                </a:rPr>
                <a:t>Recommendation </a:t>
              </a:r>
            </a:p>
            <a:p>
              <a:pPr>
                <a:lnSpc>
                  <a:spcPts val="3500"/>
                </a:lnSpc>
              </a:pPr>
              <a:r>
                <a:rPr lang="en-US" sz="2500">
                  <a:solidFill>
                    <a:srgbClr val="000000"/>
                  </a:solidFill>
                  <a:latin typeface="Montserrat"/>
                </a:rPr>
                <a:t>System</a:t>
              </a:r>
            </a:p>
          </p:txBody>
        </p:sp>
        <p:sp>
          <p:nvSpPr>
            <p:cNvPr name="AutoShape 20" id="20"/>
            <p:cNvSpPr/>
            <p:nvPr/>
          </p:nvSpPr>
          <p:spPr>
            <a:xfrm rot="0">
              <a:off x="0" y="0"/>
              <a:ext cx="5642673" cy="0"/>
            </a:xfrm>
            <a:prstGeom prst="line">
              <a:avLst/>
            </a:prstGeom>
            <a:ln cap="rnd" w="12700">
              <a:solidFill>
                <a:srgbClr val="000000"/>
              </a:solidFill>
              <a:prstDash val="solid"/>
              <a:headEnd type="none" len="sm" w="sm"/>
              <a:tailEnd type="none" len="sm" w="sm"/>
            </a:ln>
          </p:spPr>
        </p:sp>
      </p:grpSp>
      <p:grpSp>
        <p:nvGrpSpPr>
          <p:cNvPr name="Group 21" id="21"/>
          <p:cNvGrpSpPr/>
          <p:nvPr/>
        </p:nvGrpSpPr>
        <p:grpSpPr>
          <a:xfrm rot="0">
            <a:off x="907470" y="790084"/>
            <a:ext cx="4232004" cy="2981405"/>
            <a:chOff x="0" y="0"/>
            <a:chExt cx="5642673" cy="3975207"/>
          </a:xfrm>
        </p:grpSpPr>
        <p:sp>
          <p:nvSpPr>
            <p:cNvPr name="TextBox 22" id="22"/>
            <p:cNvSpPr txBox="true"/>
            <p:nvPr/>
          </p:nvSpPr>
          <p:spPr>
            <a:xfrm rot="0">
              <a:off x="0" y="146228"/>
              <a:ext cx="5383645" cy="749212"/>
            </a:xfrm>
            <a:prstGeom prst="rect">
              <a:avLst/>
            </a:prstGeom>
          </p:spPr>
          <p:txBody>
            <a:bodyPr anchor="t" rtlCol="false" tIns="0" lIns="0" bIns="0" rIns="0">
              <a:spAutoFit/>
            </a:bodyPr>
            <a:lstStyle/>
            <a:p>
              <a:pPr>
                <a:lnSpc>
                  <a:spcPts val="4550"/>
                </a:lnSpc>
              </a:pPr>
              <a:r>
                <a:rPr lang="en-US" sz="3500">
                  <a:solidFill>
                    <a:srgbClr val="000000"/>
                  </a:solidFill>
                  <a:latin typeface="Montserrat Bold"/>
                </a:rPr>
                <a:t>01</a:t>
              </a:r>
            </a:p>
          </p:txBody>
        </p:sp>
        <p:sp>
          <p:nvSpPr>
            <p:cNvPr name="TextBox 23" id="23"/>
            <p:cNvSpPr txBox="true"/>
            <p:nvPr/>
          </p:nvSpPr>
          <p:spPr>
            <a:xfrm rot="0">
              <a:off x="0" y="1018823"/>
              <a:ext cx="5383645" cy="2618317"/>
            </a:xfrm>
            <a:prstGeom prst="rect">
              <a:avLst/>
            </a:prstGeom>
          </p:spPr>
          <p:txBody>
            <a:bodyPr anchor="t" rtlCol="false" tIns="0" lIns="0" bIns="0" rIns="0">
              <a:spAutoFit/>
            </a:bodyPr>
            <a:lstStyle/>
            <a:p>
              <a:pPr>
                <a:lnSpc>
                  <a:spcPts val="3604"/>
                </a:lnSpc>
              </a:pPr>
              <a:r>
                <a:rPr lang="en-US" sz="2574">
                  <a:solidFill>
                    <a:srgbClr val="000000"/>
                  </a:solidFill>
                  <a:latin typeface="Montserrat"/>
                </a:rPr>
                <a:t>Introduction:</a:t>
              </a:r>
            </a:p>
            <a:p>
              <a:pPr marL="469582" indent="-234791" lvl="1">
                <a:lnSpc>
                  <a:spcPts val="3045"/>
                </a:lnSpc>
                <a:buFont typeface="Arial"/>
                <a:buChar char="•"/>
              </a:pPr>
              <a:r>
                <a:rPr lang="en-US" sz="2175">
                  <a:solidFill>
                    <a:srgbClr val="000000"/>
                  </a:solidFill>
                  <a:latin typeface="Montserrat"/>
                </a:rPr>
                <a:t>Project</a:t>
              </a:r>
            </a:p>
            <a:p>
              <a:pPr marL="469582" indent="-234791" lvl="1">
                <a:lnSpc>
                  <a:spcPts val="3045"/>
                </a:lnSpc>
                <a:buFont typeface="Arial"/>
                <a:buChar char="•"/>
              </a:pPr>
              <a:r>
                <a:rPr lang="en-US" sz="2175">
                  <a:solidFill>
                    <a:srgbClr val="000000"/>
                  </a:solidFill>
                  <a:latin typeface="Montserrat"/>
                </a:rPr>
                <a:t>Dataset</a:t>
              </a:r>
            </a:p>
            <a:p>
              <a:pPr marL="469582" indent="-234791" lvl="1">
                <a:lnSpc>
                  <a:spcPts val="3045"/>
                </a:lnSpc>
                <a:buFont typeface="Arial"/>
                <a:buChar char="•"/>
              </a:pPr>
              <a:r>
                <a:rPr lang="en-US" sz="2175">
                  <a:solidFill>
                    <a:srgbClr val="000000"/>
                  </a:solidFill>
                  <a:latin typeface="Montserrat"/>
                </a:rPr>
                <a:t>Approach</a:t>
              </a:r>
            </a:p>
            <a:p>
              <a:pPr>
                <a:lnSpc>
                  <a:spcPts val="3045"/>
                </a:lnSpc>
              </a:pPr>
            </a:p>
          </p:txBody>
        </p:sp>
        <p:sp>
          <p:nvSpPr>
            <p:cNvPr name="AutoShape 24" id="24"/>
            <p:cNvSpPr/>
            <p:nvPr/>
          </p:nvSpPr>
          <p:spPr>
            <a:xfrm rot="0">
              <a:off x="0" y="0"/>
              <a:ext cx="5642673" cy="0"/>
            </a:xfrm>
            <a:prstGeom prst="line">
              <a:avLst/>
            </a:prstGeom>
            <a:ln cap="rnd" w="12700">
              <a:solidFill>
                <a:srgbClr val="000000"/>
              </a:solidFill>
              <a:prstDash val="solid"/>
              <a:headEnd type="none" len="sm" w="sm"/>
              <a:tailEnd type="none" len="sm" w="sm"/>
            </a:ln>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388" t="2383" r="0" b="2383"/>
          <a:stretch>
            <a:fillRect/>
          </a:stretch>
        </p:blipFill>
        <p:spPr>
          <a:xfrm flipH="false" flipV="false" rot="0">
            <a:off x="5726079" y="278382"/>
            <a:ext cx="4787877" cy="3828722"/>
          </a:xfrm>
          <a:prstGeom prst="rect">
            <a:avLst/>
          </a:prstGeom>
        </p:spPr>
      </p:pic>
      <p:sp>
        <p:nvSpPr>
          <p:cNvPr name="AutoShape 3" id="3"/>
          <p:cNvSpPr/>
          <p:nvPr/>
        </p:nvSpPr>
        <p:spPr>
          <a:xfrm rot="12849">
            <a:off x="901307" y="4400301"/>
            <a:ext cx="15288212" cy="0"/>
          </a:xfrm>
          <a:prstGeom prst="line">
            <a:avLst/>
          </a:prstGeom>
          <a:ln cap="rnd" w="47625">
            <a:solidFill>
              <a:srgbClr val="FFFFFF"/>
            </a:solidFill>
            <a:prstDash val="solid"/>
            <a:headEnd type="none" len="sm" w="sm"/>
            <a:tailEnd type="none" len="sm" w="sm"/>
          </a:ln>
        </p:spPr>
      </p:sp>
      <p:sp>
        <p:nvSpPr>
          <p:cNvPr name="AutoShape 4" id="4"/>
          <p:cNvSpPr/>
          <p:nvPr/>
        </p:nvSpPr>
        <p:spPr>
          <a:xfrm rot="5920">
            <a:off x="1028689" y="7111652"/>
            <a:ext cx="15288054" cy="0"/>
          </a:xfrm>
          <a:prstGeom prst="line">
            <a:avLst/>
          </a:prstGeom>
          <a:ln cap="rnd" w="47625">
            <a:solidFill>
              <a:srgbClr val="FFFFFF"/>
            </a:solidFill>
            <a:prstDash val="solid"/>
            <a:headEnd type="none" len="sm" w="sm"/>
            <a:tailEnd type="none" len="sm" w="sm"/>
          </a:ln>
        </p:spPr>
      </p:sp>
      <p:sp>
        <p:nvSpPr>
          <p:cNvPr name="TextBox 5" id="5"/>
          <p:cNvSpPr txBox="true"/>
          <p:nvPr/>
        </p:nvSpPr>
        <p:spPr>
          <a:xfrm rot="0">
            <a:off x="1028700" y="7428837"/>
            <a:ext cx="3461953" cy="843280"/>
          </a:xfrm>
          <a:prstGeom prst="rect">
            <a:avLst/>
          </a:prstGeom>
        </p:spPr>
        <p:txBody>
          <a:bodyPr anchor="t" rtlCol="false" tIns="0" lIns="0" bIns="0" rIns="0">
            <a:spAutoFit/>
          </a:bodyPr>
          <a:lstStyle/>
          <a:p>
            <a:pPr algn="just">
              <a:lnSpc>
                <a:spcPts val="3380"/>
              </a:lnSpc>
            </a:pPr>
            <a:r>
              <a:rPr lang="en-US" sz="2600">
                <a:solidFill>
                  <a:srgbClr val="FFFFFF"/>
                </a:solidFill>
                <a:latin typeface="Montserrat Semi-Bold Bold"/>
              </a:rPr>
              <a:t>C</a:t>
            </a:r>
            <a:r>
              <a:rPr lang="en-US" sz="2600">
                <a:solidFill>
                  <a:srgbClr val="FFFFFF"/>
                </a:solidFill>
                <a:latin typeface="Montserrat Semi-Bold Bold"/>
              </a:rPr>
              <a:t>ontent-Based Filtering</a:t>
            </a:r>
          </a:p>
        </p:txBody>
      </p:sp>
      <p:sp>
        <p:nvSpPr>
          <p:cNvPr name="TextBox 6" id="6"/>
          <p:cNvSpPr txBox="true"/>
          <p:nvPr/>
        </p:nvSpPr>
        <p:spPr>
          <a:xfrm rot="0">
            <a:off x="4711159" y="7400262"/>
            <a:ext cx="11605593" cy="1190625"/>
          </a:xfrm>
          <a:prstGeom prst="rect">
            <a:avLst/>
          </a:prstGeom>
        </p:spPr>
        <p:txBody>
          <a:bodyPr anchor="t" rtlCol="false" tIns="0" lIns="0" bIns="0" rIns="0">
            <a:spAutoFit/>
          </a:bodyPr>
          <a:lstStyle/>
          <a:p>
            <a:pPr algn="just">
              <a:lnSpc>
                <a:spcPts val="3149"/>
              </a:lnSpc>
            </a:pPr>
            <a:r>
              <a:rPr lang="en-US" sz="2250">
                <a:solidFill>
                  <a:srgbClr val="FFFFFF"/>
                </a:solidFill>
                <a:latin typeface="Montserrat"/>
              </a:rPr>
              <a:t>T</a:t>
            </a:r>
            <a:r>
              <a:rPr lang="en-US" sz="2250">
                <a:solidFill>
                  <a:srgbClr val="FFFFFF"/>
                </a:solidFill>
                <a:latin typeface="Montserrat"/>
              </a:rPr>
              <a:t>his algorithm tries to find items which look alike (e.g. similar ages, categories).</a:t>
            </a:r>
          </a:p>
          <a:p>
            <a:pPr algn="just">
              <a:lnSpc>
                <a:spcPts val="3149"/>
              </a:lnSpc>
            </a:pPr>
          </a:p>
          <a:p>
            <a:pPr algn="just">
              <a:lnSpc>
                <a:spcPts val="3149"/>
              </a:lnSpc>
            </a:pPr>
          </a:p>
        </p:txBody>
      </p:sp>
      <p:sp>
        <p:nvSpPr>
          <p:cNvPr name="TextBox 7" id="7"/>
          <p:cNvSpPr txBox="true"/>
          <p:nvPr/>
        </p:nvSpPr>
        <p:spPr>
          <a:xfrm rot="0">
            <a:off x="901271" y="4881242"/>
            <a:ext cx="3461953" cy="1271905"/>
          </a:xfrm>
          <a:prstGeom prst="rect">
            <a:avLst/>
          </a:prstGeom>
        </p:spPr>
        <p:txBody>
          <a:bodyPr anchor="t" rtlCol="false" tIns="0" lIns="0" bIns="0" rIns="0">
            <a:spAutoFit/>
          </a:bodyPr>
          <a:lstStyle/>
          <a:p>
            <a:pPr algn="just">
              <a:lnSpc>
                <a:spcPts val="3380"/>
              </a:lnSpc>
            </a:pPr>
            <a:r>
              <a:rPr lang="en-US" sz="2600">
                <a:solidFill>
                  <a:srgbClr val="FFFFFF"/>
                </a:solidFill>
                <a:latin typeface="Montserrat Semi-Bold Bold"/>
              </a:rPr>
              <a:t>Coll</a:t>
            </a:r>
            <a:r>
              <a:rPr lang="en-US" sz="2600">
                <a:solidFill>
                  <a:srgbClr val="FFFFFF"/>
                </a:solidFill>
                <a:latin typeface="Montserrat Semi-Bold Bold"/>
              </a:rPr>
              <a:t>aborative-based Filtering :</a:t>
            </a:r>
          </a:p>
          <a:p>
            <a:pPr algn="r">
              <a:lnSpc>
                <a:spcPts val="3380"/>
              </a:lnSpc>
            </a:pPr>
          </a:p>
        </p:txBody>
      </p:sp>
      <p:sp>
        <p:nvSpPr>
          <p:cNvPr name="TextBox 8" id="8"/>
          <p:cNvSpPr txBox="true"/>
          <p:nvPr/>
        </p:nvSpPr>
        <p:spPr>
          <a:xfrm rot="0">
            <a:off x="4683941" y="4588506"/>
            <a:ext cx="11632811" cy="1428750"/>
          </a:xfrm>
          <a:prstGeom prst="rect">
            <a:avLst/>
          </a:prstGeom>
        </p:spPr>
        <p:txBody>
          <a:bodyPr anchor="t" rtlCol="false" tIns="0" lIns="0" bIns="0" rIns="0">
            <a:spAutoFit/>
          </a:bodyPr>
          <a:lstStyle/>
          <a:p>
            <a:pPr algn="just">
              <a:lnSpc>
                <a:spcPts val="3149"/>
              </a:lnSpc>
            </a:pPr>
            <a:r>
              <a:rPr lang="en-US" sz="2250">
                <a:solidFill>
                  <a:srgbClr val="FFFFFF"/>
                </a:solidFill>
                <a:latin typeface="Montserrat Bold"/>
              </a:rPr>
              <a:t>it is </a:t>
            </a:r>
            <a:r>
              <a:rPr lang="en-US" sz="2250">
                <a:solidFill>
                  <a:srgbClr val="FFFFFF"/>
                </a:solidFill>
                <a:latin typeface="Montserrat Bold"/>
              </a:rPr>
              <a:t> based on pas</a:t>
            </a:r>
            <a:r>
              <a:rPr lang="en-US" sz="2250">
                <a:solidFill>
                  <a:srgbClr val="FFFFFF"/>
                </a:solidFill>
                <a:latin typeface="Montserrat"/>
              </a:rPr>
              <a:t>t </a:t>
            </a:r>
            <a:r>
              <a:rPr lang="en-US" sz="2250">
                <a:solidFill>
                  <a:srgbClr val="FFFFFF"/>
                </a:solidFill>
                <a:latin typeface="Montserrat Bold"/>
              </a:rPr>
              <a:t>interactions of users and target items</a:t>
            </a:r>
            <a:r>
              <a:rPr lang="en-US" sz="2250">
                <a:solidFill>
                  <a:srgbClr val="FFFFFF"/>
                </a:solidFill>
                <a:latin typeface="Montserrat"/>
              </a:rPr>
              <a:t>. </a:t>
            </a:r>
          </a:p>
          <a:p>
            <a:pPr algn="just">
              <a:lnSpc>
                <a:spcPts val="3149"/>
              </a:lnSpc>
            </a:pPr>
          </a:p>
          <a:p>
            <a:pPr algn="just">
              <a:lnSpc>
                <a:spcPts val="1890"/>
              </a:lnSpc>
            </a:pPr>
          </a:p>
          <a:p>
            <a:pPr algn="just">
              <a:lnSpc>
                <a:spcPts val="3149"/>
              </a:lnSpc>
            </a:pPr>
            <a:r>
              <a:rPr lang="en-US" sz="2250">
                <a:solidFill>
                  <a:srgbClr val="FFFFFF"/>
                </a:solidFill>
                <a:latin typeface="Montserrat"/>
              </a:rPr>
              <a:t>Example: YouTube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sp>
        <p:nvSpPr>
          <p:cNvPr name="AutoShape 2" id="2"/>
          <p:cNvSpPr/>
          <p:nvPr/>
        </p:nvSpPr>
        <p:spPr>
          <a:xfrm rot="1585">
            <a:off x="882380" y="1259611"/>
            <a:ext cx="16217975"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882380" y="1643621"/>
            <a:ext cx="3461953" cy="1253490"/>
          </a:xfrm>
          <a:prstGeom prst="rect">
            <a:avLst/>
          </a:prstGeom>
        </p:spPr>
        <p:txBody>
          <a:bodyPr anchor="t" rtlCol="false" tIns="0" lIns="0" bIns="0" rIns="0">
            <a:spAutoFit/>
          </a:bodyPr>
          <a:lstStyle/>
          <a:p>
            <a:pPr>
              <a:lnSpc>
                <a:spcPts val="3315"/>
              </a:lnSpc>
            </a:pPr>
            <a:r>
              <a:rPr lang="en-US" sz="2550">
                <a:solidFill>
                  <a:srgbClr val="000000"/>
                </a:solidFill>
                <a:latin typeface="Montserrat Semi-Bold Bold"/>
              </a:rPr>
              <a:t>Hybrid Filt</a:t>
            </a:r>
            <a:r>
              <a:rPr lang="en-US" sz="2550">
                <a:solidFill>
                  <a:srgbClr val="000000"/>
                </a:solidFill>
                <a:latin typeface="Montserrat Semi-Bold Bold"/>
              </a:rPr>
              <a:t>ering Method :</a:t>
            </a:r>
          </a:p>
          <a:p>
            <a:pPr algn="r">
              <a:lnSpc>
                <a:spcPts val="3315"/>
              </a:lnSpc>
            </a:pPr>
          </a:p>
        </p:txBody>
      </p:sp>
      <p:sp>
        <p:nvSpPr>
          <p:cNvPr name="AutoShape 4" id="4"/>
          <p:cNvSpPr/>
          <p:nvPr/>
        </p:nvSpPr>
        <p:spPr>
          <a:xfrm rot="-6995">
            <a:off x="882387" y="2792140"/>
            <a:ext cx="16218007" cy="0"/>
          </a:xfrm>
          <a:prstGeom prst="line">
            <a:avLst/>
          </a:prstGeom>
          <a:ln cap="rnd" w="9525">
            <a:solidFill>
              <a:srgbClr val="000000"/>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0">
            <a:off x="5134187" y="3668021"/>
            <a:ext cx="8011313" cy="5632954"/>
          </a:xfrm>
          <a:prstGeom prst="rect">
            <a:avLst/>
          </a:prstGeom>
        </p:spPr>
      </p:pic>
      <p:sp>
        <p:nvSpPr>
          <p:cNvPr name="TextBox 6" id="6"/>
          <p:cNvSpPr txBox="true"/>
          <p:nvPr/>
        </p:nvSpPr>
        <p:spPr>
          <a:xfrm rot="0">
            <a:off x="4473378" y="1524534"/>
            <a:ext cx="11749521" cy="390525"/>
          </a:xfrm>
          <a:prstGeom prst="rect">
            <a:avLst/>
          </a:prstGeom>
        </p:spPr>
        <p:txBody>
          <a:bodyPr anchor="t" rtlCol="false" tIns="0" lIns="0" bIns="0" rIns="0">
            <a:spAutoFit/>
          </a:bodyPr>
          <a:lstStyle/>
          <a:p>
            <a:pPr algn="just">
              <a:lnSpc>
                <a:spcPts val="3149"/>
              </a:lnSpc>
            </a:pPr>
            <a:r>
              <a:rPr lang="en-US" sz="2250">
                <a:solidFill>
                  <a:srgbClr val="000000"/>
                </a:solidFill>
                <a:latin typeface="Montserrat"/>
              </a:rPr>
              <a:t>It i</a:t>
            </a:r>
            <a:r>
              <a:rPr lang="en-US" sz="2250">
                <a:solidFill>
                  <a:srgbClr val="000000"/>
                </a:solidFill>
                <a:latin typeface="Montserrat"/>
              </a:rPr>
              <a:t>s basically a combination of both of the previous methods.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595715" y="3012766"/>
            <a:ext cx="17096570" cy="6245534"/>
            <a:chOff x="0" y="0"/>
            <a:chExt cx="22795427" cy="8327379"/>
          </a:xfrm>
        </p:grpSpPr>
        <p:pic>
          <p:nvPicPr>
            <p:cNvPr name="Picture 3" id="3"/>
            <p:cNvPicPr>
              <a:picLocks noChangeAspect="true"/>
            </p:cNvPicPr>
            <p:nvPr/>
          </p:nvPicPr>
          <p:blipFill>
            <a:blip r:embed="rId2"/>
            <a:srcRect l="0" t="128" r="0" b="128"/>
            <a:stretch>
              <a:fillRect/>
            </a:stretch>
          </p:blipFill>
          <p:spPr>
            <a:xfrm>
              <a:off x="0" y="0"/>
              <a:ext cx="22795427" cy="8327379"/>
            </a:xfrm>
            <a:prstGeom prst="rect">
              <a:avLst/>
            </a:prstGeom>
          </p:spPr>
        </p:pic>
      </p:grpSp>
      <p:sp>
        <p:nvSpPr>
          <p:cNvPr name="TextBox 4" id="4"/>
          <p:cNvSpPr txBox="true"/>
          <p:nvPr/>
        </p:nvSpPr>
        <p:spPr>
          <a:xfrm rot="0">
            <a:off x="595715" y="1279361"/>
            <a:ext cx="13233029" cy="533400"/>
          </a:xfrm>
          <a:prstGeom prst="rect">
            <a:avLst/>
          </a:prstGeom>
        </p:spPr>
        <p:txBody>
          <a:bodyPr anchor="t" rtlCol="false" tIns="0" lIns="0" bIns="0" rIns="0">
            <a:spAutoFit/>
          </a:bodyPr>
          <a:lstStyle/>
          <a:p>
            <a:pPr algn="just">
              <a:lnSpc>
                <a:spcPts val="4217"/>
              </a:lnSpc>
            </a:pPr>
            <a:r>
              <a:rPr lang="en-US" sz="3514">
                <a:solidFill>
                  <a:srgbClr val="FFFFFF"/>
                </a:solidFill>
                <a:latin typeface="Montserrat Semi-Bold"/>
              </a:rPr>
              <a:t>Si</a:t>
            </a:r>
            <a:r>
              <a:rPr lang="en-US" sz="3514">
                <a:solidFill>
                  <a:srgbClr val="FFFFFF"/>
                </a:solidFill>
                <a:latin typeface="Montserrat Semi-Bold"/>
              </a:rPr>
              <a:t>mple Popularity based Recommendation System :</a:t>
            </a:r>
          </a:p>
        </p:txBody>
      </p:sp>
      <p:sp>
        <p:nvSpPr>
          <p:cNvPr name="TextBox 5" id="5"/>
          <p:cNvSpPr txBox="true"/>
          <p:nvPr/>
        </p:nvSpPr>
        <p:spPr>
          <a:xfrm rot="0">
            <a:off x="595715" y="1972758"/>
            <a:ext cx="12133136" cy="497839"/>
          </a:xfrm>
          <a:prstGeom prst="rect">
            <a:avLst/>
          </a:prstGeom>
        </p:spPr>
        <p:txBody>
          <a:bodyPr anchor="t" rtlCol="false" tIns="0" lIns="0" bIns="0" rIns="0">
            <a:spAutoFit/>
          </a:bodyPr>
          <a:lstStyle/>
          <a:p>
            <a:pPr>
              <a:lnSpc>
                <a:spcPts val="4060"/>
              </a:lnSpc>
            </a:pPr>
            <a:r>
              <a:rPr lang="en-US" sz="2900">
                <a:solidFill>
                  <a:srgbClr val="000000"/>
                </a:solidFill>
                <a:latin typeface="Open Sans"/>
              </a:rPr>
              <a:t>Rec</a:t>
            </a:r>
            <a:r>
              <a:rPr lang="en-US" sz="2900">
                <a:solidFill>
                  <a:srgbClr val="000000"/>
                </a:solidFill>
                <a:latin typeface="Open Sans"/>
              </a:rPr>
              <a:t>ommendations based on ratings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9" t="0" r="349" b="0"/>
          <a:stretch>
            <a:fillRect/>
          </a:stretch>
        </p:blipFill>
        <p:spPr>
          <a:xfrm flipH="false" flipV="false" rot="0">
            <a:off x="1028700" y="3243003"/>
            <a:ext cx="16228965" cy="5565930"/>
          </a:xfrm>
          <a:prstGeom prst="rect">
            <a:avLst/>
          </a:prstGeom>
        </p:spPr>
      </p:pic>
      <p:sp>
        <p:nvSpPr>
          <p:cNvPr name="TextBox 3" id="3"/>
          <p:cNvSpPr txBox="true"/>
          <p:nvPr/>
        </p:nvSpPr>
        <p:spPr>
          <a:xfrm rot="0">
            <a:off x="1028700" y="903684"/>
            <a:ext cx="13969334" cy="1114469"/>
          </a:xfrm>
          <a:prstGeom prst="rect">
            <a:avLst/>
          </a:prstGeom>
        </p:spPr>
        <p:txBody>
          <a:bodyPr anchor="t" rtlCol="false" tIns="0" lIns="0" bIns="0" rIns="0">
            <a:spAutoFit/>
          </a:bodyPr>
          <a:lstStyle/>
          <a:p>
            <a:pPr>
              <a:lnSpc>
                <a:spcPts val="4412"/>
              </a:lnSpc>
            </a:pPr>
            <a:r>
              <a:rPr lang="en-US" sz="3677">
                <a:solidFill>
                  <a:srgbClr val="FFFFFF"/>
                </a:solidFill>
                <a:latin typeface="Montserrat Semi-Bold"/>
              </a:rPr>
              <a:t>R</a:t>
            </a:r>
            <a:r>
              <a:rPr lang="en-US" sz="3677">
                <a:solidFill>
                  <a:srgbClr val="FFFFFF"/>
                </a:solidFill>
                <a:latin typeface="Montserrat Semi-Bold"/>
              </a:rPr>
              <a:t>ecommendation based on popularity</a:t>
            </a:r>
          </a:p>
          <a:p>
            <a:pPr>
              <a:lnSpc>
                <a:spcPts val="4412"/>
              </a:lnSpc>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8F806E"/>
        </a:solidFill>
      </p:bgPr>
    </p:bg>
    <p:spTree>
      <p:nvGrpSpPr>
        <p:cNvPr id="1" name=""/>
        <p:cNvGrpSpPr/>
        <p:nvPr/>
      </p:nvGrpSpPr>
      <p:grpSpPr>
        <a:xfrm>
          <a:off x="0" y="0"/>
          <a:ext cx="0" cy="0"/>
          <a:chOff x="0" y="0"/>
          <a:chExt cx="0" cy="0"/>
        </a:xfrm>
      </p:grpSpPr>
      <p:sp>
        <p:nvSpPr>
          <p:cNvPr name="TextBox 2" id="2"/>
          <p:cNvSpPr txBox="true"/>
          <p:nvPr/>
        </p:nvSpPr>
        <p:spPr>
          <a:xfrm rot="0">
            <a:off x="595715" y="1279361"/>
            <a:ext cx="13233029" cy="533400"/>
          </a:xfrm>
          <a:prstGeom prst="rect">
            <a:avLst/>
          </a:prstGeom>
        </p:spPr>
        <p:txBody>
          <a:bodyPr anchor="t" rtlCol="false" tIns="0" lIns="0" bIns="0" rIns="0">
            <a:spAutoFit/>
          </a:bodyPr>
          <a:lstStyle/>
          <a:p>
            <a:pPr algn="just">
              <a:lnSpc>
                <a:spcPts val="4217"/>
              </a:lnSpc>
            </a:pPr>
            <a:r>
              <a:rPr lang="en-US" sz="3514">
                <a:solidFill>
                  <a:srgbClr val="FFFFFF"/>
                </a:solidFill>
                <a:latin typeface="Montserrat Semi-Bold"/>
              </a:rPr>
              <a:t>Us</a:t>
            </a:r>
            <a:r>
              <a:rPr lang="en-US" sz="3514">
                <a:solidFill>
                  <a:srgbClr val="FFFFFF"/>
                </a:solidFill>
                <a:latin typeface="Montserrat Semi-Bold"/>
              </a:rPr>
              <a:t>er-based recommendation book system:</a:t>
            </a:r>
          </a:p>
        </p:txBody>
      </p:sp>
      <p:sp>
        <p:nvSpPr>
          <p:cNvPr name="TextBox 3" id="3"/>
          <p:cNvSpPr txBox="true"/>
          <p:nvPr/>
        </p:nvSpPr>
        <p:spPr>
          <a:xfrm rot="0">
            <a:off x="595715" y="2445317"/>
            <a:ext cx="16017903" cy="389253"/>
          </a:xfrm>
          <a:prstGeom prst="rect">
            <a:avLst/>
          </a:prstGeom>
        </p:spPr>
        <p:txBody>
          <a:bodyPr anchor="t" rtlCol="false" tIns="0" lIns="0" bIns="0" rIns="0">
            <a:spAutoFit/>
          </a:bodyPr>
          <a:lstStyle/>
          <a:p>
            <a:pPr marL="496585" indent="-248293" lvl="1">
              <a:lnSpc>
                <a:spcPts val="3220"/>
              </a:lnSpc>
              <a:buFont typeface="Arial"/>
              <a:buChar char="•"/>
            </a:pPr>
            <a:r>
              <a:rPr lang="en-US" sz="2300">
                <a:solidFill>
                  <a:srgbClr val="000000"/>
                </a:solidFill>
                <a:latin typeface="Open Sans"/>
              </a:rPr>
              <a:t>returns similarities and indices of  similar users.</a:t>
            </a:r>
          </a:p>
        </p:txBody>
      </p:sp>
      <p:sp>
        <p:nvSpPr>
          <p:cNvPr name="TextBox 4" id="4"/>
          <p:cNvSpPr txBox="true"/>
          <p:nvPr/>
        </p:nvSpPr>
        <p:spPr>
          <a:xfrm rot="0">
            <a:off x="595715" y="3133141"/>
            <a:ext cx="16017903" cy="789303"/>
          </a:xfrm>
          <a:prstGeom prst="rect">
            <a:avLst/>
          </a:prstGeom>
        </p:spPr>
        <p:txBody>
          <a:bodyPr anchor="t" rtlCol="false" tIns="0" lIns="0" bIns="0" rIns="0">
            <a:spAutoFit/>
          </a:bodyPr>
          <a:lstStyle/>
          <a:p>
            <a:pPr marL="496585" indent="-248293" lvl="1">
              <a:lnSpc>
                <a:spcPts val="3220"/>
              </a:lnSpc>
              <a:buFont typeface="Arial"/>
              <a:buChar char="•"/>
            </a:pPr>
            <a:r>
              <a:rPr lang="en-US" sz="2300">
                <a:solidFill>
                  <a:srgbClr val="000000"/>
                </a:solidFill>
                <a:latin typeface="Open Sans"/>
              </a:rPr>
              <a:t>P</a:t>
            </a:r>
            <a:r>
              <a:rPr lang="en-US" sz="2300">
                <a:solidFill>
                  <a:srgbClr val="000000"/>
                </a:solidFill>
                <a:latin typeface="Open Sans"/>
              </a:rPr>
              <a:t>redicte ratings for specified user-item combination based on user-based approach..</a:t>
            </a:r>
          </a:p>
          <a:p>
            <a:pPr marL="496585" indent="-248293" lvl="1">
              <a:lnSpc>
                <a:spcPts val="3220"/>
              </a:lnSpc>
              <a:buFont typeface="Arial"/>
              <a:buChar char="•"/>
            </a:pPr>
            <a:r>
              <a:rPr lang="en-US" sz="2300">
                <a:solidFill>
                  <a:srgbClr val="000000"/>
                </a:solidFill>
                <a:latin typeface="Open Sans"/>
              </a:rPr>
              <a:t>We are using any user from the list that we are getting.</a:t>
            </a:r>
          </a:p>
        </p:txBody>
      </p:sp>
      <p:sp>
        <p:nvSpPr>
          <p:cNvPr name="TextBox 5" id="5"/>
          <p:cNvSpPr txBox="true"/>
          <p:nvPr/>
        </p:nvSpPr>
        <p:spPr>
          <a:xfrm rot="0">
            <a:off x="595715" y="4478678"/>
            <a:ext cx="16017903" cy="1989454"/>
          </a:xfrm>
          <a:prstGeom prst="rect">
            <a:avLst/>
          </a:prstGeom>
        </p:spPr>
        <p:txBody>
          <a:bodyPr anchor="t" rtlCol="false" tIns="0" lIns="0" bIns="0" rIns="0">
            <a:spAutoFit/>
          </a:bodyPr>
          <a:lstStyle/>
          <a:p>
            <a:pPr algn="just" marL="496575" indent="-248288" lvl="1">
              <a:lnSpc>
                <a:spcPts val="3220"/>
              </a:lnSpc>
              <a:buFont typeface="Arial"/>
              <a:buChar char="•"/>
            </a:pPr>
            <a:r>
              <a:rPr lang="en-US" sz="2300">
                <a:solidFill>
                  <a:srgbClr val="000000"/>
                </a:solidFill>
                <a:latin typeface="Open Sans"/>
              </a:rPr>
              <a:t>Then we </a:t>
            </a:r>
            <a:r>
              <a:rPr lang="en-US" sz="2300">
                <a:solidFill>
                  <a:srgbClr val="000000"/>
                </a:solidFill>
                <a:latin typeface="Open Sans"/>
              </a:rPr>
              <a:t>utilises above functions to recommend items for item/user based approach and cosine/correlation. Here recommendations are made if the predicted rating for an item is &gt;= to 6, and the items have not been rated already.</a:t>
            </a:r>
          </a:p>
          <a:p>
            <a:pPr algn="just" marL="496575" indent="-248288" lvl="1">
              <a:lnSpc>
                <a:spcPts val="3220"/>
              </a:lnSpc>
              <a:buFont typeface="Arial"/>
              <a:buChar char="•"/>
            </a:pPr>
            <a:r>
              <a:rPr lang="en-US" sz="2300">
                <a:solidFill>
                  <a:srgbClr val="000000"/>
                </a:solidFill>
                <a:latin typeface="Open Sans"/>
              </a:rPr>
              <a:t>Checking for incorrect entries and getting the list User_id that should be a valid integer .</a:t>
            </a:r>
          </a:p>
          <a:p>
            <a:pPr algn="just" marL="496575" indent="-248288" lvl="1">
              <a:lnSpc>
                <a:spcPts val="3220"/>
              </a:lnSpc>
              <a:buFont typeface="Arial"/>
              <a:buChar char="•"/>
            </a:pPr>
            <a:r>
              <a:rPr lang="en-US" sz="2300">
                <a:solidFill>
                  <a:srgbClr val="000000"/>
                </a:solidFill>
                <a:latin typeface="Open Sans"/>
              </a:rPr>
              <a:t>Then using this list we can get recommended books for a specifique users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54" r="0" b="20954"/>
          <a:stretch>
            <a:fillRect/>
          </a:stretch>
        </p:blipFill>
        <p:spPr>
          <a:xfrm flipH="false" flipV="false" rot="0">
            <a:off x="1028700" y="3558110"/>
            <a:ext cx="11934826" cy="1948805"/>
          </a:xfrm>
          <a:prstGeom prst="rect">
            <a:avLst/>
          </a:prstGeom>
        </p:spPr>
      </p:pic>
      <p:sp>
        <p:nvSpPr>
          <p:cNvPr name="TextBox 3" id="3"/>
          <p:cNvSpPr txBox="true"/>
          <p:nvPr/>
        </p:nvSpPr>
        <p:spPr>
          <a:xfrm rot="0">
            <a:off x="1028700" y="903684"/>
            <a:ext cx="13969334" cy="557235"/>
          </a:xfrm>
          <a:prstGeom prst="rect">
            <a:avLst/>
          </a:prstGeom>
        </p:spPr>
        <p:txBody>
          <a:bodyPr anchor="t" rtlCol="false" tIns="0" lIns="0" bIns="0" rIns="0">
            <a:spAutoFit/>
          </a:bodyPr>
          <a:lstStyle/>
          <a:p>
            <a:pPr>
              <a:lnSpc>
                <a:spcPts val="4412"/>
              </a:lnSpc>
            </a:pPr>
            <a:r>
              <a:rPr lang="en-US" sz="3677">
                <a:solidFill>
                  <a:srgbClr val="FFFFFF"/>
                </a:solidFill>
                <a:latin typeface="Montserrat Semi-Bold"/>
              </a:rPr>
              <a:t>Collab</a:t>
            </a:r>
            <a:r>
              <a:rPr lang="en-US" sz="3677">
                <a:solidFill>
                  <a:srgbClr val="FFFFFF"/>
                </a:solidFill>
                <a:latin typeface="Montserrat Semi-Bold"/>
              </a:rPr>
              <a:t>orative Filtering Using k-Nearest Neighbors (kNN)</a:t>
            </a:r>
          </a:p>
        </p:txBody>
      </p:sp>
      <p:sp>
        <p:nvSpPr>
          <p:cNvPr name="TextBox 4" id="4"/>
          <p:cNvSpPr txBox="true"/>
          <p:nvPr/>
        </p:nvSpPr>
        <p:spPr>
          <a:xfrm rot="0">
            <a:off x="1028700" y="2008563"/>
            <a:ext cx="16230600" cy="815339"/>
          </a:xfrm>
          <a:prstGeom prst="rect">
            <a:avLst/>
          </a:prstGeom>
        </p:spPr>
        <p:txBody>
          <a:bodyPr anchor="t" rtlCol="false" tIns="0" lIns="0" bIns="0" rIns="0">
            <a:spAutoFit/>
          </a:bodyPr>
          <a:lstStyle/>
          <a:p>
            <a:pPr>
              <a:lnSpc>
                <a:spcPts val="3360"/>
              </a:lnSpc>
            </a:pPr>
            <a:r>
              <a:rPr lang="en-US" sz="2400">
                <a:solidFill>
                  <a:srgbClr val="FFFFFF"/>
                </a:solidFill>
                <a:latin typeface="Open Sans Light"/>
              </a:rPr>
              <a:t>Collab</a:t>
            </a:r>
            <a:r>
              <a:rPr lang="en-US" sz="2400">
                <a:solidFill>
                  <a:srgbClr val="FFFFFF"/>
                </a:solidFill>
                <a:latin typeface="Open Sans Light"/>
              </a:rPr>
              <a:t>orative Filtering Using k-Nearest Neighbors (kNN) kNN is a machine learning algorithm to find clusters of similar users based on common book ratings, and make predictions using the average rating of top-k nearest neighbors.</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8F806E"/>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7402264"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Conclusions:</a:t>
            </a:r>
          </a:p>
        </p:txBody>
      </p:sp>
      <p:sp>
        <p:nvSpPr>
          <p:cNvPr name="TextBox 3" id="3"/>
          <p:cNvSpPr txBox="true"/>
          <p:nvPr/>
        </p:nvSpPr>
        <p:spPr>
          <a:xfrm rot="0">
            <a:off x="1028700" y="5559938"/>
            <a:ext cx="16230600" cy="1470659"/>
          </a:xfrm>
          <a:prstGeom prst="rect">
            <a:avLst/>
          </a:prstGeom>
        </p:spPr>
        <p:txBody>
          <a:bodyPr anchor="t" rtlCol="false" tIns="0" lIns="0" bIns="0" rIns="0">
            <a:spAutoFit/>
          </a:bodyPr>
          <a:lstStyle/>
          <a:p>
            <a:pPr algn="just">
              <a:lnSpc>
                <a:spcPts val="2940"/>
              </a:lnSpc>
            </a:pPr>
            <a:r>
              <a:rPr lang="en-US" sz="2100">
                <a:solidFill>
                  <a:srgbClr val="000000"/>
                </a:solidFill>
                <a:latin typeface="Open Sans Light"/>
              </a:rPr>
              <a:t>Over all, I felt that this was a good choice for a  pro</a:t>
            </a:r>
            <a:r>
              <a:rPr lang="en-US" sz="2100">
                <a:solidFill>
                  <a:srgbClr val="000000"/>
                </a:solidFill>
                <a:latin typeface="Open Sans Light"/>
              </a:rPr>
              <a:t>ject. The problem was interesting to me and advanced enough to challenge me to learn more about data cleaning, how to deal with a large data set  and machine learning algorithms used in recommendation engines. </a:t>
            </a:r>
          </a:p>
          <a:p>
            <a:pPr algn="just">
              <a:lnSpc>
                <a:spcPts val="2940"/>
              </a:lnSpc>
            </a:pPr>
          </a:p>
          <a:p>
            <a:pPr algn="just">
              <a:lnSpc>
                <a:spcPts val="2940"/>
              </a:lnSpc>
            </a:pPr>
          </a:p>
        </p:txBody>
      </p:sp>
      <p:sp>
        <p:nvSpPr>
          <p:cNvPr name="TextBox 4" id="4"/>
          <p:cNvSpPr txBox="true"/>
          <p:nvPr/>
        </p:nvSpPr>
        <p:spPr>
          <a:xfrm rot="0">
            <a:off x="1028700" y="3471797"/>
            <a:ext cx="16230600" cy="1934844"/>
          </a:xfrm>
          <a:prstGeom prst="rect">
            <a:avLst/>
          </a:prstGeom>
        </p:spPr>
        <p:txBody>
          <a:bodyPr anchor="t" rtlCol="false" tIns="0" lIns="0" bIns="0" rIns="0">
            <a:spAutoFit/>
          </a:bodyPr>
          <a:lstStyle/>
          <a:p>
            <a:pPr algn="just">
              <a:lnSpc>
                <a:spcPts val="3080"/>
              </a:lnSpc>
            </a:pPr>
            <a:r>
              <a:rPr lang="en-US" sz="2200">
                <a:solidFill>
                  <a:srgbClr val="000000"/>
                </a:solidFill>
                <a:latin typeface="Open Sans Light"/>
              </a:rPr>
              <a:t>For this project I tried to use a different approach for the book recommendation system. </a:t>
            </a:r>
          </a:p>
          <a:p>
            <a:pPr algn="just">
              <a:lnSpc>
                <a:spcPts val="3080"/>
              </a:lnSpc>
            </a:pPr>
          </a:p>
          <a:p>
            <a:pPr algn="just">
              <a:lnSpc>
                <a:spcPts val="3080"/>
              </a:lnSpc>
            </a:pPr>
            <a:r>
              <a:rPr lang="en-US" sz="2200">
                <a:solidFill>
                  <a:srgbClr val="000000"/>
                </a:solidFill>
                <a:latin typeface="Open Sans Light"/>
              </a:rPr>
              <a:t>As we can see, depending on the one we choose, recommended books are not the same, and the complexity of the system is different.</a:t>
            </a:r>
          </a:p>
          <a:p>
            <a:pPr algn="just">
              <a:lnSpc>
                <a:spcPts val="3080"/>
              </a:lnSpc>
            </a:pPr>
            <a:r>
              <a:rPr lang="en-US" sz="2200">
                <a:solidFill>
                  <a:srgbClr val="000000"/>
                </a:solidFill>
                <a:latin typeface="Open Sans Light"/>
              </a:rPr>
              <a:t>Now I have a better understanding of what YouTube, Netflix, etc... are recommended for me and why.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0" y="5855542"/>
            <a:ext cx="18361655" cy="4431458"/>
            <a:chOff x="0" y="0"/>
            <a:chExt cx="24482206" cy="5908611"/>
          </a:xfrm>
        </p:grpSpPr>
        <p:pic>
          <p:nvPicPr>
            <p:cNvPr name="Picture 3" id="3"/>
            <p:cNvPicPr>
              <a:picLocks noChangeAspect="true"/>
            </p:cNvPicPr>
            <p:nvPr/>
          </p:nvPicPr>
          <p:blipFill>
            <a:blip r:embed="rId2"/>
            <a:srcRect l="0" t="31921" r="0" b="31921"/>
            <a:stretch>
              <a:fillRect/>
            </a:stretch>
          </p:blipFill>
          <p:spPr>
            <a:xfrm>
              <a:off x="0" y="0"/>
              <a:ext cx="24482206" cy="5908611"/>
            </a:xfrm>
            <a:prstGeom prst="rect">
              <a:avLst/>
            </a:prstGeom>
          </p:spPr>
        </p:pic>
      </p:grpSp>
      <p:pic>
        <p:nvPicPr>
          <p:cNvPr name="Picture 4" id="4"/>
          <p:cNvPicPr>
            <a:picLocks noChangeAspect="true"/>
          </p:cNvPicPr>
          <p:nvPr/>
        </p:nvPicPr>
        <p:blipFill>
          <a:blip r:embed="rId3"/>
          <a:srcRect l="2699" t="0" r="2699" b="0"/>
          <a:stretch>
            <a:fillRect/>
          </a:stretch>
        </p:blipFill>
        <p:spPr>
          <a:xfrm flipH="false" flipV="false" rot="0">
            <a:off x="209663" y="460619"/>
            <a:ext cx="1615617" cy="1707826"/>
          </a:xfrm>
          <a:prstGeom prst="rect">
            <a:avLst/>
          </a:prstGeom>
        </p:spPr>
      </p:pic>
      <p:grpSp>
        <p:nvGrpSpPr>
          <p:cNvPr name="Group 5" id="5"/>
          <p:cNvGrpSpPr/>
          <p:nvPr/>
        </p:nvGrpSpPr>
        <p:grpSpPr>
          <a:xfrm rot="0">
            <a:off x="6528043" y="2019226"/>
            <a:ext cx="5305568" cy="3263825"/>
            <a:chOff x="0" y="0"/>
            <a:chExt cx="7074090" cy="4351767"/>
          </a:xfrm>
        </p:grpSpPr>
        <p:sp>
          <p:nvSpPr>
            <p:cNvPr name="TextBox 6" id="6"/>
            <p:cNvSpPr txBox="true"/>
            <p:nvPr/>
          </p:nvSpPr>
          <p:spPr>
            <a:xfrm rot="0">
              <a:off x="0" y="-4741"/>
              <a:ext cx="7074090" cy="2438400"/>
            </a:xfrm>
            <a:prstGeom prst="rect">
              <a:avLst/>
            </a:prstGeom>
          </p:spPr>
          <p:txBody>
            <a:bodyPr anchor="t" rtlCol="false" tIns="0" lIns="0" bIns="0" rIns="0">
              <a:spAutoFit/>
            </a:bodyPr>
            <a:lstStyle/>
            <a:p>
              <a:pPr>
                <a:lnSpc>
                  <a:spcPts val="14400"/>
                </a:lnSpc>
              </a:pPr>
              <a:r>
                <a:rPr lang="en-US" sz="12000">
                  <a:solidFill>
                    <a:srgbClr val="FFFFFF"/>
                  </a:solidFill>
                  <a:latin typeface="Montserrat Semi-Bold"/>
                </a:rPr>
                <a:t>Thank</a:t>
              </a:r>
            </a:p>
          </p:txBody>
        </p:sp>
        <p:sp>
          <p:nvSpPr>
            <p:cNvPr name="TextBox 7" id="7"/>
            <p:cNvSpPr txBox="true"/>
            <p:nvPr/>
          </p:nvSpPr>
          <p:spPr>
            <a:xfrm rot="0">
              <a:off x="1416424" y="2260941"/>
              <a:ext cx="5657666" cy="1752600"/>
            </a:xfrm>
            <a:prstGeom prst="rect">
              <a:avLst/>
            </a:prstGeom>
          </p:spPr>
          <p:txBody>
            <a:bodyPr anchor="t" rtlCol="false" tIns="0" lIns="0" bIns="0" rIns="0">
              <a:spAutoFit/>
            </a:bodyPr>
            <a:lstStyle/>
            <a:p>
              <a:pPr>
                <a:lnSpc>
                  <a:spcPts val="10350"/>
                </a:lnSpc>
              </a:pPr>
              <a:r>
                <a:rPr lang="en-US" sz="8625">
                  <a:solidFill>
                    <a:srgbClr val="FFFFFF"/>
                  </a:solidFill>
                  <a:latin typeface="Montserrat Semi-Bold"/>
                </a:rPr>
                <a:t>You !</a:t>
              </a:r>
            </a:p>
          </p:txBody>
        </p:sp>
      </p:grpSp>
      <p:sp>
        <p:nvSpPr>
          <p:cNvPr name="TextBox 8" id="8"/>
          <p:cNvSpPr txBox="true"/>
          <p:nvPr/>
        </p:nvSpPr>
        <p:spPr>
          <a:xfrm rot="0">
            <a:off x="10691571" y="432044"/>
            <a:ext cx="7195825" cy="1053782"/>
          </a:xfrm>
          <a:prstGeom prst="rect">
            <a:avLst/>
          </a:prstGeom>
        </p:spPr>
        <p:txBody>
          <a:bodyPr anchor="t" rtlCol="false" tIns="0" lIns="0" bIns="0" rIns="0">
            <a:spAutoFit/>
          </a:bodyPr>
          <a:lstStyle/>
          <a:p>
            <a:pPr>
              <a:lnSpc>
                <a:spcPts val="4257"/>
              </a:lnSpc>
            </a:pPr>
            <a:r>
              <a:rPr lang="en-US" sz="3275">
                <a:solidFill>
                  <a:srgbClr val="FFFFFF"/>
                </a:solidFill>
                <a:latin typeface="Montserrat"/>
              </a:rPr>
              <a:t>https://github.com/SophieHubert/Recommended-Reading.git</a:t>
            </a:r>
          </a:p>
        </p:txBody>
      </p:sp>
      <p:sp>
        <p:nvSpPr>
          <p:cNvPr name="TextBox 9" id="9"/>
          <p:cNvSpPr txBox="true"/>
          <p:nvPr/>
        </p:nvSpPr>
        <p:spPr>
          <a:xfrm rot="0">
            <a:off x="2087477" y="1125530"/>
            <a:ext cx="3426762" cy="309309"/>
          </a:xfrm>
          <a:prstGeom prst="rect">
            <a:avLst/>
          </a:prstGeom>
        </p:spPr>
        <p:txBody>
          <a:bodyPr anchor="t" rtlCol="false" tIns="0" lIns="0" bIns="0" rIns="0">
            <a:spAutoFit/>
          </a:bodyPr>
          <a:lstStyle/>
          <a:p>
            <a:pPr>
              <a:lnSpc>
                <a:spcPts val="2409"/>
              </a:lnSpc>
            </a:pPr>
            <a:r>
              <a:rPr lang="en-US" sz="1974">
                <a:solidFill>
                  <a:srgbClr val="FFFFFF"/>
                </a:solidFill>
                <a:latin typeface="Montserrat"/>
              </a:rPr>
              <a:t>Sophie Hubert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sp>
        <p:nvSpPr>
          <p:cNvPr name="TextBox 2" id="2"/>
          <p:cNvSpPr txBox="true"/>
          <p:nvPr/>
        </p:nvSpPr>
        <p:spPr>
          <a:xfrm rot="0">
            <a:off x="1028700" y="4157835"/>
            <a:ext cx="6838170" cy="2518312"/>
          </a:xfrm>
          <a:prstGeom prst="rect">
            <a:avLst/>
          </a:prstGeom>
        </p:spPr>
        <p:txBody>
          <a:bodyPr anchor="t" rtlCol="false" tIns="0" lIns="0" bIns="0" rIns="0">
            <a:spAutoFit/>
          </a:bodyPr>
          <a:lstStyle/>
          <a:p>
            <a:pPr algn="just">
              <a:lnSpc>
                <a:spcPts val="2544"/>
              </a:lnSpc>
            </a:pPr>
            <a:r>
              <a:rPr lang="en-US" sz="1957">
                <a:solidFill>
                  <a:srgbClr val="FFFFFF"/>
                </a:solidFill>
                <a:latin typeface="Montserrat"/>
              </a:rPr>
              <a:t>Recomm</a:t>
            </a:r>
            <a:r>
              <a:rPr lang="en-US" sz="1957">
                <a:solidFill>
                  <a:srgbClr val="FFFFFF"/>
                </a:solidFill>
                <a:latin typeface="Montserrat"/>
              </a:rPr>
              <a:t>endation systems have become a part of our daily life . While some sites might use those systems to improve the customer experience or increase sales, others are focused on customized advertising and suggestive marketing. </a:t>
            </a:r>
          </a:p>
          <a:p>
            <a:pPr algn="just">
              <a:lnSpc>
                <a:spcPts val="2544"/>
              </a:lnSpc>
            </a:pPr>
          </a:p>
          <a:p>
            <a:pPr algn="just">
              <a:lnSpc>
                <a:spcPts val="2544"/>
              </a:lnSpc>
            </a:pPr>
            <a:r>
              <a:rPr lang="en-US" sz="1957">
                <a:solidFill>
                  <a:srgbClr val="FFFFFF"/>
                </a:solidFill>
                <a:latin typeface="Montserrat"/>
              </a:rPr>
              <a:t>As a book lover, I have always wondered where I can find good book recommendations .</a:t>
            </a:r>
          </a:p>
        </p:txBody>
      </p:sp>
      <p:grpSp>
        <p:nvGrpSpPr>
          <p:cNvPr name="Group 3" id="3"/>
          <p:cNvGrpSpPr/>
          <p:nvPr/>
        </p:nvGrpSpPr>
        <p:grpSpPr>
          <a:xfrm rot="0">
            <a:off x="1028700" y="860359"/>
            <a:ext cx="8940759" cy="2499258"/>
            <a:chOff x="0" y="0"/>
            <a:chExt cx="11921012" cy="3332343"/>
          </a:xfrm>
        </p:grpSpPr>
        <p:sp>
          <p:nvSpPr>
            <p:cNvPr name="TextBox 4" id="4"/>
            <p:cNvSpPr txBox="true"/>
            <p:nvPr/>
          </p:nvSpPr>
          <p:spPr>
            <a:xfrm rot="0">
              <a:off x="0" y="9525"/>
              <a:ext cx="11921012" cy="964142"/>
            </a:xfrm>
            <a:prstGeom prst="rect">
              <a:avLst/>
            </a:prstGeom>
          </p:spPr>
          <p:txBody>
            <a:bodyPr anchor="t" rtlCol="false" tIns="0" lIns="0" bIns="0" rIns="0">
              <a:spAutoFit/>
            </a:bodyPr>
            <a:lstStyle/>
            <a:p>
              <a:pPr>
                <a:lnSpc>
                  <a:spcPts val="5759"/>
                </a:lnSpc>
              </a:pPr>
              <a:r>
                <a:rPr lang="en-US" sz="4800">
                  <a:solidFill>
                    <a:srgbClr val="FFFFFF"/>
                  </a:solidFill>
                  <a:latin typeface="Montserrat Semi-Bold"/>
                </a:rPr>
                <a:t>The Project:</a:t>
              </a:r>
            </a:p>
          </p:txBody>
        </p:sp>
        <p:sp>
          <p:nvSpPr>
            <p:cNvPr name="TextBox 5" id="5"/>
            <p:cNvSpPr txBox="true"/>
            <p:nvPr/>
          </p:nvSpPr>
          <p:spPr>
            <a:xfrm rot="0">
              <a:off x="0" y="1220175"/>
              <a:ext cx="10042627" cy="1874943"/>
            </a:xfrm>
            <a:prstGeom prst="rect">
              <a:avLst/>
            </a:prstGeom>
          </p:spPr>
          <p:txBody>
            <a:bodyPr anchor="t" rtlCol="false" tIns="0" lIns="0" bIns="0" rIns="0">
              <a:spAutoFit/>
            </a:bodyPr>
            <a:lstStyle/>
            <a:p>
              <a:pPr>
                <a:lnSpc>
                  <a:spcPts val="3770"/>
                </a:lnSpc>
              </a:pPr>
              <a:r>
                <a:rPr lang="en-US" sz="2900">
                  <a:solidFill>
                    <a:srgbClr val="FFFFFF"/>
                  </a:solidFill>
                  <a:latin typeface="Montserrat"/>
                </a:rPr>
                <a:t>The creation of a book recommendation system.</a:t>
              </a:r>
            </a:p>
            <a:p>
              <a:pPr>
                <a:lnSpc>
                  <a:spcPts val="3770"/>
                </a:lnSpc>
              </a:pPr>
            </a:p>
          </p:txBody>
        </p:sp>
      </p:grpSp>
      <p:grpSp>
        <p:nvGrpSpPr>
          <p:cNvPr name="Group 6" id="6"/>
          <p:cNvGrpSpPr/>
          <p:nvPr/>
        </p:nvGrpSpPr>
        <p:grpSpPr>
          <a:xfrm rot="0">
            <a:off x="10554371" y="588895"/>
            <a:ext cx="7133451" cy="9109210"/>
            <a:chOff x="0" y="0"/>
            <a:chExt cx="9511269" cy="12145614"/>
          </a:xfrm>
        </p:grpSpPr>
        <p:pic>
          <p:nvPicPr>
            <p:cNvPr name="Picture 7" id="7"/>
            <p:cNvPicPr>
              <a:picLocks noChangeAspect="true"/>
            </p:cNvPicPr>
            <p:nvPr/>
          </p:nvPicPr>
          <p:blipFill>
            <a:blip r:embed="rId2"/>
            <a:srcRect l="23896" t="0" r="23896" b="0"/>
            <a:stretch>
              <a:fillRect/>
            </a:stretch>
          </p:blipFill>
          <p:spPr>
            <a:xfrm>
              <a:off x="0" y="0"/>
              <a:ext cx="9511269" cy="12145614"/>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grpSp>
        <p:nvGrpSpPr>
          <p:cNvPr name="Group 2" id="2"/>
          <p:cNvGrpSpPr/>
          <p:nvPr/>
        </p:nvGrpSpPr>
        <p:grpSpPr>
          <a:xfrm rot="0">
            <a:off x="1054115" y="1028700"/>
            <a:ext cx="7972217" cy="2464197"/>
            <a:chOff x="0" y="0"/>
            <a:chExt cx="10629623" cy="3285596"/>
          </a:xfrm>
        </p:grpSpPr>
        <p:sp>
          <p:nvSpPr>
            <p:cNvPr name="TextBox 3" id="3"/>
            <p:cNvSpPr txBox="true"/>
            <p:nvPr/>
          </p:nvSpPr>
          <p:spPr>
            <a:xfrm rot="0">
              <a:off x="0" y="0"/>
              <a:ext cx="10629623" cy="1075267"/>
            </a:xfrm>
            <a:prstGeom prst="rect">
              <a:avLst/>
            </a:prstGeom>
          </p:spPr>
          <p:txBody>
            <a:bodyPr anchor="t" rtlCol="false" tIns="0" lIns="0" bIns="0" rIns="0">
              <a:spAutoFit/>
            </a:bodyPr>
            <a:lstStyle/>
            <a:p>
              <a:pPr>
                <a:lnSpc>
                  <a:spcPts val="6390"/>
                </a:lnSpc>
              </a:pPr>
              <a:r>
                <a:rPr lang="en-US" sz="5325">
                  <a:solidFill>
                    <a:srgbClr val="FFFFFF"/>
                  </a:solidFill>
                  <a:latin typeface="Montserrat Semi-Bold"/>
                </a:rPr>
                <a:t>About the dataset</a:t>
              </a:r>
            </a:p>
          </p:txBody>
        </p:sp>
        <p:sp>
          <p:nvSpPr>
            <p:cNvPr name="TextBox 4" id="4"/>
            <p:cNvSpPr txBox="true"/>
            <p:nvPr/>
          </p:nvSpPr>
          <p:spPr>
            <a:xfrm rot="0">
              <a:off x="0" y="1831975"/>
              <a:ext cx="10629623" cy="1456267"/>
            </a:xfrm>
            <a:prstGeom prst="rect">
              <a:avLst/>
            </a:prstGeom>
          </p:spPr>
          <p:txBody>
            <a:bodyPr anchor="t" rtlCol="false" tIns="0" lIns="0" bIns="0" rIns="0">
              <a:spAutoFit/>
            </a:bodyPr>
            <a:lstStyle/>
            <a:p>
              <a:pPr>
                <a:lnSpc>
                  <a:spcPts val="8640"/>
                </a:lnSpc>
              </a:pPr>
              <a:r>
                <a:rPr lang="en-US" sz="7200">
                  <a:solidFill>
                    <a:srgbClr val="FFFFFF"/>
                  </a:solidFill>
                  <a:latin typeface="Montserrat"/>
                </a:rPr>
                <a:t>Kaggle</a:t>
              </a:r>
            </a:p>
          </p:txBody>
        </p:sp>
      </p:grpSp>
      <p:grpSp>
        <p:nvGrpSpPr>
          <p:cNvPr name="Group 5" id="5"/>
          <p:cNvGrpSpPr/>
          <p:nvPr/>
        </p:nvGrpSpPr>
        <p:grpSpPr>
          <a:xfrm rot="0">
            <a:off x="919701" y="5319048"/>
            <a:ext cx="16339599" cy="3939252"/>
            <a:chOff x="0" y="0"/>
            <a:chExt cx="21786132" cy="5252336"/>
          </a:xfrm>
        </p:grpSpPr>
        <p:sp>
          <p:nvSpPr>
            <p:cNvPr name="TextBox 6" id="6"/>
            <p:cNvSpPr txBox="true"/>
            <p:nvPr/>
          </p:nvSpPr>
          <p:spPr>
            <a:xfrm rot="0">
              <a:off x="0" y="3920369"/>
              <a:ext cx="21786132" cy="1331967"/>
            </a:xfrm>
            <a:prstGeom prst="rect">
              <a:avLst/>
            </a:prstGeom>
          </p:spPr>
          <p:txBody>
            <a:bodyPr anchor="t" rtlCol="false" tIns="0" lIns="0" bIns="0" rIns="0">
              <a:spAutoFit/>
            </a:bodyPr>
            <a:lstStyle/>
            <a:p>
              <a:pPr algn="just">
                <a:lnSpc>
                  <a:spcPts val="4017"/>
                </a:lnSpc>
              </a:pPr>
              <a:r>
                <a:rPr lang="en-US" sz="3090">
                  <a:solidFill>
                    <a:srgbClr val="FFFFFF"/>
                  </a:solidFill>
                  <a:latin typeface="Montserrat"/>
                </a:rPr>
                <a:t>While there are many book datasets available to use, I decided to work with an  Amazon dataset. Which is composed of  3 csv files: Books, Users and Ratings.</a:t>
              </a:r>
            </a:p>
          </p:txBody>
        </p:sp>
        <p:sp>
          <p:nvSpPr>
            <p:cNvPr name="TextBox 7" id="7"/>
            <p:cNvSpPr txBox="true"/>
            <p:nvPr/>
          </p:nvSpPr>
          <p:spPr>
            <a:xfrm rot="0">
              <a:off x="0" y="45337"/>
              <a:ext cx="18189431" cy="3070743"/>
            </a:xfrm>
            <a:prstGeom prst="rect">
              <a:avLst/>
            </a:prstGeom>
          </p:spPr>
          <p:txBody>
            <a:bodyPr anchor="t" rtlCol="false" tIns="0" lIns="0" bIns="0" rIns="0">
              <a:spAutoFit/>
            </a:bodyPr>
            <a:lstStyle/>
            <a:p>
              <a:pPr>
                <a:lnSpc>
                  <a:spcPts val="5078"/>
                </a:lnSpc>
              </a:pPr>
              <a:r>
                <a:rPr lang="en-US" sz="3906">
                  <a:solidFill>
                    <a:srgbClr val="FFFFFF"/>
                  </a:solidFill>
                  <a:latin typeface="Montserrat Semi-Bold"/>
                </a:rPr>
                <a:t>T</a:t>
              </a:r>
              <a:r>
                <a:rPr lang="en-US" sz="3906">
                  <a:solidFill>
                    <a:srgbClr val="FFFFFF"/>
                  </a:solidFill>
                  <a:latin typeface="Montserrat Semi-Bold"/>
                </a:rPr>
                <a:t>he dataset used for this project was sourced from  Kaggle.</a:t>
              </a:r>
            </a:p>
            <a:p>
              <a:pPr algn="just">
                <a:lnSpc>
                  <a:spcPts val="3259"/>
                </a:lnSpc>
              </a:pPr>
            </a:p>
            <a:p>
              <a:pPr>
                <a:lnSpc>
                  <a:spcPts val="5078"/>
                </a:lnSpc>
              </a:pPr>
            </a:p>
          </p:txBody>
        </p:sp>
      </p:grpSp>
      <p:grpSp>
        <p:nvGrpSpPr>
          <p:cNvPr name="Group 8" id="8"/>
          <p:cNvGrpSpPr/>
          <p:nvPr/>
        </p:nvGrpSpPr>
        <p:grpSpPr>
          <a:xfrm rot="0">
            <a:off x="7909596" y="554852"/>
            <a:ext cx="9349704" cy="3411893"/>
            <a:chOff x="0" y="0"/>
            <a:chExt cx="12466272" cy="4549190"/>
          </a:xfrm>
        </p:grpSpPr>
        <p:pic>
          <p:nvPicPr>
            <p:cNvPr name="Picture 9" id="9"/>
            <p:cNvPicPr>
              <a:picLocks noChangeAspect="true"/>
            </p:cNvPicPr>
            <p:nvPr/>
          </p:nvPicPr>
          <p:blipFill>
            <a:blip r:embed="rId2"/>
            <a:srcRect l="3125" t="4528" r="3125" b="0"/>
            <a:stretch>
              <a:fillRect/>
            </a:stretch>
          </p:blipFill>
          <p:spPr>
            <a:xfrm>
              <a:off x="0" y="0"/>
              <a:ext cx="12466272" cy="4549190"/>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p:cSld>
    <p:bg>
      <p:bgPr>
        <a:solidFill>
          <a:srgbClr val="EAE3D6"/>
        </a:solidFill>
      </p:bgPr>
    </p:bg>
    <p:spTree>
      <p:nvGrpSpPr>
        <p:cNvPr id="1" name=""/>
        <p:cNvGrpSpPr/>
        <p:nvPr/>
      </p:nvGrpSpPr>
      <p:grpSpPr>
        <a:xfrm>
          <a:off x="0" y="0"/>
          <a:ext cx="0" cy="0"/>
          <a:chOff x="0" y="0"/>
          <a:chExt cx="0" cy="0"/>
        </a:xfrm>
      </p:grpSpPr>
      <p:sp>
        <p:nvSpPr>
          <p:cNvPr name="TextBox 2" id="2"/>
          <p:cNvSpPr txBox="true"/>
          <p:nvPr/>
        </p:nvSpPr>
        <p:spPr>
          <a:xfrm rot="0">
            <a:off x="1028700" y="1943722"/>
            <a:ext cx="8104291" cy="1371600"/>
          </a:xfrm>
          <a:prstGeom prst="rect">
            <a:avLst/>
          </a:prstGeom>
        </p:spPr>
        <p:txBody>
          <a:bodyPr anchor="t" rtlCol="false" tIns="0" lIns="0" bIns="0" rIns="0">
            <a:spAutoFit/>
          </a:bodyPr>
          <a:lstStyle/>
          <a:p>
            <a:pPr>
              <a:lnSpc>
                <a:spcPts val="10800"/>
              </a:lnSpc>
            </a:pPr>
            <a:r>
              <a:rPr lang="en-US" sz="9000">
                <a:solidFill>
                  <a:srgbClr val="000000"/>
                </a:solidFill>
                <a:latin typeface="Montserrat Semi-Bold"/>
              </a:rPr>
              <a:t> Approach</a:t>
            </a:r>
          </a:p>
        </p:txBody>
      </p:sp>
      <p:grpSp>
        <p:nvGrpSpPr>
          <p:cNvPr name="Group 3" id="3"/>
          <p:cNvGrpSpPr/>
          <p:nvPr/>
        </p:nvGrpSpPr>
        <p:grpSpPr>
          <a:xfrm rot="0">
            <a:off x="9950619" y="992062"/>
            <a:ext cx="7033024" cy="1159949"/>
            <a:chOff x="0" y="0"/>
            <a:chExt cx="9377366" cy="1546599"/>
          </a:xfrm>
        </p:grpSpPr>
        <p:sp>
          <p:nvSpPr>
            <p:cNvPr name="TextBox 4" id="4"/>
            <p:cNvSpPr txBox="true"/>
            <p:nvPr/>
          </p:nvSpPr>
          <p:spPr>
            <a:xfrm rot="0">
              <a:off x="0" y="233630"/>
              <a:ext cx="9377366" cy="638175"/>
            </a:xfrm>
            <a:prstGeom prst="rect">
              <a:avLst/>
            </a:prstGeom>
          </p:spPr>
          <p:txBody>
            <a:bodyPr anchor="t" rtlCol="false" tIns="0" lIns="0" bIns="0" rIns="0">
              <a:spAutoFit/>
            </a:bodyPr>
            <a:lstStyle/>
            <a:p>
              <a:pPr>
                <a:lnSpc>
                  <a:spcPts val="3900"/>
                </a:lnSpc>
              </a:pPr>
              <a:r>
                <a:rPr lang="en-US" sz="3000">
                  <a:solidFill>
                    <a:srgbClr val="000000"/>
                  </a:solidFill>
                  <a:latin typeface="Montserrat Semi-Bold Bold"/>
                </a:rPr>
                <a:t>Data Cleaning</a:t>
              </a:r>
            </a:p>
          </p:txBody>
        </p:sp>
        <p:sp>
          <p:nvSpPr>
            <p:cNvPr name="TextBox 5" id="5"/>
            <p:cNvSpPr txBox="true"/>
            <p:nvPr/>
          </p:nvSpPr>
          <p:spPr>
            <a:xfrm rot="0">
              <a:off x="0" y="1122913"/>
              <a:ext cx="9377366" cy="417406"/>
            </a:xfrm>
            <a:prstGeom prst="rect">
              <a:avLst/>
            </a:prstGeom>
          </p:spPr>
          <p:txBody>
            <a:bodyPr anchor="t" rtlCol="false" tIns="0" lIns="0" bIns="0" rIns="0">
              <a:spAutoFit/>
            </a:bodyPr>
            <a:lstStyle/>
            <a:p>
              <a:pPr algn="just">
                <a:lnSpc>
                  <a:spcPts val="2695"/>
                </a:lnSpc>
              </a:pPr>
              <a:r>
                <a:rPr lang="en-US" sz="1925">
                  <a:solidFill>
                    <a:srgbClr val="000000"/>
                  </a:solidFill>
                  <a:latin typeface="Montserrat"/>
                </a:rPr>
                <a:t>P</a:t>
              </a:r>
              <a:r>
                <a:rPr lang="en-US" sz="1925">
                  <a:solidFill>
                    <a:srgbClr val="000000"/>
                  </a:solidFill>
                  <a:latin typeface="Montserrat"/>
                </a:rPr>
                <a:t>reparing data for analysis.</a:t>
              </a:r>
            </a:p>
          </p:txBody>
        </p:sp>
        <p:sp>
          <p:nvSpPr>
            <p:cNvPr name="AutoShape 6" id="6"/>
            <p:cNvSpPr/>
            <p:nvPr/>
          </p:nvSpPr>
          <p:spPr>
            <a:xfrm rot="0">
              <a:off x="0" y="0"/>
              <a:ext cx="9377366" cy="0"/>
            </a:xfrm>
            <a:prstGeom prst="line">
              <a:avLst/>
            </a:prstGeom>
            <a:ln cap="rnd" w="12700">
              <a:solidFill>
                <a:srgbClr val="000000"/>
              </a:solidFill>
              <a:prstDash val="solid"/>
              <a:headEnd type="none" len="sm" w="sm"/>
              <a:tailEnd type="none" len="sm" w="sm"/>
            </a:ln>
          </p:spPr>
        </p:sp>
      </p:grpSp>
      <p:grpSp>
        <p:nvGrpSpPr>
          <p:cNvPr name="Group 7" id="7"/>
          <p:cNvGrpSpPr/>
          <p:nvPr/>
        </p:nvGrpSpPr>
        <p:grpSpPr>
          <a:xfrm rot="0">
            <a:off x="9950619" y="3574841"/>
            <a:ext cx="7033024" cy="2160709"/>
            <a:chOff x="0" y="0"/>
            <a:chExt cx="9377366" cy="2880946"/>
          </a:xfrm>
        </p:grpSpPr>
        <p:sp>
          <p:nvSpPr>
            <p:cNvPr name="TextBox 8" id="8"/>
            <p:cNvSpPr txBox="true"/>
            <p:nvPr/>
          </p:nvSpPr>
          <p:spPr>
            <a:xfrm rot="0">
              <a:off x="0" y="233630"/>
              <a:ext cx="9377366" cy="638175"/>
            </a:xfrm>
            <a:prstGeom prst="rect">
              <a:avLst/>
            </a:prstGeom>
          </p:spPr>
          <p:txBody>
            <a:bodyPr anchor="t" rtlCol="false" tIns="0" lIns="0" bIns="0" rIns="0">
              <a:spAutoFit/>
            </a:bodyPr>
            <a:lstStyle/>
            <a:p>
              <a:pPr>
                <a:lnSpc>
                  <a:spcPts val="3900"/>
                </a:lnSpc>
              </a:pPr>
              <a:r>
                <a:rPr lang="en-US" sz="3000">
                  <a:solidFill>
                    <a:srgbClr val="000000"/>
                  </a:solidFill>
                  <a:latin typeface="Montserrat Semi-Bold Bold"/>
                </a:rPr>
                <a:t>Exploring the Data</a:t>
              </a:r>
            </a:p>
          </p:txBody>
        </p:sp>
        <p:sp>
          <p:nvSpPr>
            <p:cNvPr name="TextBox 9" id="9"/>
            <p:cNvSpPr txBox="true"/>
            <p:nvPr/>
          </p:nvSpPr>
          <p:spPr>
            <a:xfrm rot="0">
              <a:off x="0" y="1122913"/>
              <a:ext cx="9377366" cy="1751753"/>
            </a:xfrm>
            <a:prstGeom prst="rect">
              <a:avLst/>
            </a:prstGeom>
          </p:spPr>
          <p:txBody>
            <a:bodyPr anchor="t" rtlCol="false" tIns="0" lIns="0" bIns="0" rIns="0">
              <a:spAutoFit/>
            </a:bodyPr>
            <a:lstStyle/>
            <a:p>
              <a:pPr algn="just">
                <a:lnSpc>
                  <a:spcPts val="2659"/>
                </a:lnSpc>
              </a:pPr>
              <a:r>
                <a:rPr lang="en-US" sz="1899">
                  <a:solidFill>
                    <a:srgbClr val="000000"/>
                  </a:solidFill>
                  <a:latin typeface="Montserrat"/>
                </a:rPr>
                <a:t>A</a:t>
              </a:r>
              <a:r>
                <a:rPr lang="en-US" sz="1899">
                  <a:solidFill>
                    <a:srgbClr val="000000"/>
                  </a:solidFill>
                  <a:latin typeface="Montserrat"/>
                </a:rPr>
                <a:t>nalyzing data sets to summarize their main characteristics, using statistical graphics and other data visualization methods.</a:t>
              </a:r>
            </a:p>
            <a:p>
              <a:pPr algn="just">
                <a:lnSpc>
                  <a:spcPts val="2659"/>
                </a:lnSpc>
              </a:pPr>
            </a:p>
          </p:txBody>
        </p:sp>
        <p:sp>
          <p:nvSpPr>
            <p:cNvPr name="AutoShape 10" id="10"/>
            <p:cNvSpPr/>
            <p:nvPr/>
          </p:nvSpPr>
          <p:spPr>
            <a:xfrm rot="0">
              <a:off x="0" y="0"/>
              <a:ext cx="9377366" cy="0"/>
            </a:xfrm>
            <a:prstGeom prst="line">
              <a:avLst/>
            </a:prstGeom>
            <a:ln cap="rnd" w="12700">
              <a:solidFill>
                <a:srgbClr val="000000"/>
              </a:solidFill>
              <a:prstDash val="solid"/>
              <a:headEnd type="none" len="sm" w="sm"/>
              <a:tailEnd type="none" len="sm" w="sm"/>
            </a:ln>
          </p:spPr>
        </p:sp>
      </p:grpSp>
      <p:grpSp>
        <p:nvGrpSpPr>
          <p:cNvPr name="Group 11" id="11"/>
          <p:cNvGrpSpPr/>
          <p:nvPr/>
        </p:nvGrpSpPr>
        <p:grpSpPr>
          <a:xfrm rot="0">
            <a:off x="9950619" y="6314338"/>
            <a:ext cx="7033024" cy="3013924"/>
            <a:chOff x="0" y="0"/>
            <a:chExt cx="9377366" cy="4018566"/>
          </a:xfrm>
        </p:grpSpPr>
        <p:sp>
          <p:nvSpPr>
            <p:cNvPr name="TextBox 12" id="12"/>
            <p:cNvSpPr txBox="true"/>
            <p:nvPr/>
          </p:nvSpPr>
          <p:spPr>
            <a:xfrm rot="0">
              <a:off x="0" y="233630"/>
              <a:ext cx="9377366" cy="649606"/>
            </a:xfrm>
            <a:prstGeom prst="rect">
              <a:avLst/>
            </a:prstGeom>
          </p:spPr>
          <p:txBody>
            <a:bodyPr anchor="t" rtlCol="false" tIns="0" lIns="0" bIns="0" rIns="0">
              <a:spAutoFit/>
            </a:bodyPr>
            <a:lstStyle/>
            <a:p>
              <a:pPr>
                <a:lnSpc>
                  <a:spcPts val="3997"/>
                </a:lnSpc>
              </a:pPr>
              <a:r>
                <a:rPr lang="en-US" sz="3074">
                  <a:solidFill>
                    <a:srgbClr val="000000"/>
                  </a:solidFill>
                  <a:latin typeface="Montserrat Semi-Bold Bold"/>
                </a:rPr>
                <a:t>Recommendation system</a:t>
              </a:r>
            </a:p>
          </p:txBody>
        </p:sp>
        <p:sp>
          <p:nvSpPr>
            <p:cNvPr name="TextBox 13" id="13"/>
            <p:cNvSpPr txBox="true"/>
            <p:nvPr/>
          </p:nvSpPr>
          <p:spPr>
            <a:xfrm rot="0">
              <a:off x="0" y="1372380"/>
              <a:ext cx="9377366" cy="2639906"/>
            </a:xfrm>
            <a:prstGeom prst="rect">
              <a:avLst/>
            </a:prstGeom>
          </p:spPr>
          <p:txBody>
            <a:bodyPr anchor="t" rtlCol="false" tIns="0" lIns="0" bIns="0" rIns="0">
              <a:spAutoFit/>
            </a:bodyPr>
            <a:lstStyle/>
            <a:p>
              <a:pPr algn="just">
                <a:lnSpc>
                  <a:spcPts val="2695"/>
                </a:lnSpc>
              </a:pPr>
              <a:r>
                <a:rPr lang="en-US" sz="1925">
                  <a:solidFill>
                    <a:srgbClr val="000000"/>
                  </a:solidFill>
                  <a:latin typeface="Montserrat"/>
                </a:rPr>
                <a:t>- Simple recommenders</a:t>
              </a:r>
            </a:p>
            <a:p>
              <a:pPr algn="just">
                <a:lnSpc>
                  <a:spcPts val="2695"/>
                </a:lnSpc>
              </a:pPr>
              <a:r>
                <a:rPr lang="en-US" sz="1200">
                  <a:solidFill>
                    <a:srgbClr val="000000"/>
                  </a:solidFill>
                  <a:latin typeface="Arimo"/>
                </a:rPr>
                <a:t>- Collaborative Filtering based Recommendation System</a:t>
              </a:r>
            </a:p>
            <a:p>
              <a:pPr algn="just">
                <a:lnSpc>
                  <a:spcPts val="2695"/>
                </a:lnSpc>
              </a:pPr>
              <a:r>
                <a:rPr lang="en-US" sz="1200">
                  <a:solidFill>
                    <a:srgbClr val="000000"/>
                  </a:solidFill>
                  <a:latin typeface="Arimo"/>
                </a:rPr>
                <a:t>- User-based recommendation book system</a:t>
              </a:r>
            </a:p>
            <a:p>
              <a:pPr algn="just">
                <a:lnSpc>
                  <a:spcPts val="2695"/>
                </a:lnSpc>
              </a:pPr>
              <a:r>
                <a:rPr lang="en-US" sz="1200">
                  <a:solidFill>
                    <a:srgbClr val="000000"/>
                  </a:solidFill>
                  <a:latin typeface="Arimo"/>
                </a:rPr>
                <a:t>- Collaborative Filtering Using k-Nearest Neighbors</a:t>
              </a:r>
            </a:p>
            <a:p>
              <a:pPr algn="just">
                <a:lnSpc>
                  <a:spcPts val="2695"/>
                </a:lnSpc>
              </a:pPr>
            </a:p>
            <a:p>
              <a:pPr algn="just">
                <a:lnSpc>
                  <a:spcPts val="2695"/>
                </a:lnSpc>
              </a:pPr>
            </a:p>
          </p:txBody>
        </p:sp>
        <p:sp>
          <p:nvSpPr>
            <p:cNvPr name="AutoShape 14" id="14"/>
            <p:cNvSpPr/>
            <p:nvPr/>
          </p:nvSpPr>
          <p:spPr>
            <a:xfrm rot="0">
              <a:off x="0" y="0"/>
              <a:ext cx="9377366" cy="0"/>
            </a:xfrm>
            <a:prstGeom prst="line">
              <a:avLst/>
            </a:prstGeom>
            <a:ln cap="rnd" w="12700">
              <a:solidFill>
                <a:srgbClr val="000000"/>
              </a:solidFill>
              <a:prstDash val="solid"/>
              <a:headEnd type="none" len="sm" w="sm"/>
              <a:tailEnd type="none" len="sm" w="sm"/>
            </a:ln>
          </p:spPr>
        </p:sp>
      </p:grpSp>
      <p:sp>
        <p:nvSpPr>
          <p:cNvPr name="TextBox 15" id="15"/>
          <p:cNvSpPr txBox="true"/>
          <p:nvPr/>
        </p:nvSpPr>
        <p:spPr>
          <a:xfrm rot="0">
            <a:off x="1028700" y="682753"/>
            <a:ext cx="4310422" cy="309309"/>
          </a:xfrm>
          <a:prstGeom prst="rect">
            <a:avLst/>
          </a:prstGeom>
        </p:spPr>
        <p:txBody>
          <a:bodyPr anchor="t" rtlCol="false" tIns="0" lIns="0" bIns="0" rIns="0">
            <a:spAutoFit/>
          </a:bodyPr>
          <a:lstStyle/>
          <a:p>
            <a:pPr>
              <a:lnSpc>
                <a:spcPts val="2409"/>
              </a:lnSpc>
            </a:pPr>
            <a:r>
              <a:rPr lang="en-US" sz="1974">
                <a:solidFill>
                  <a:srgbClr val="000000"/>
                </a:solidFill>
                <a:latin typeface="Montserrat"/>
              </a:rPr>
              <a:t>Book recommendation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306562" y="272755"/>
            <a:ext cx="10862191" cy="9741490"/>
            <a:chOff x="0" y="0"/>
            <a:chExt cx="14482922" cy="12988654"/>
          </a:xfrm>
        </p:grpSpPr>
        <p:pic>
          <p:nvPicPr>
            <p:cNvPr name="Picture 3" id="3"/>
            <p:cNvPicPr>
              <a:picLocks noChangeAspect="true"/>
            </p:cNvPicPr>
            <p:nvPr/>
          </p:nvPicPr>
          <p:blipFill>
            <a:blip r:embed="rId2"/>
            <a:srcRect l="20250" t="0" r="20250" b="0"/>
            <a:stretch>
              <a:fillRect/>
            </a:stretch>
          </p:blipFill>
          <p:spPr>
            <a:xfrm>
              <a:off x="0" y="0"/>
              <a:ext cx="9612948" cy="8616769"/>
            </a:xfrm>
            <a:prstGeom prst="rect">
              <a:avLst/>
            </a:prstGeom>
          </p:spPr>
        </p:pic>
        <p:pic>
          <p:nvPicPr>
            <p:cNvPr name="Picture 4" id="4"/>
            <p:cNvPicPr>
              <a:picLocks noChangeAspect="true"/>
            </p:cNvPicPr>
            <p:nvPr/>
          </p:nvPicPr>
          <p:blipFill>
            <a:blip r:embed="rId3"/>
            <a:srcRect l="12823" t="0" r="12823" b="0"/>
            <a:stretch>
              <a:fillRect/>
            </a:stretch>
          </p:blipFill>
          <p:spPr>
            <a:xfrm>
              <a:off x="9739948" y="0"/>
              <a:ext cx="4742974" cy="4244885"/>
            </a:xfrm>
            <a:prstGeom prst="rect">
              <a:avLst/>
            </a:prstGeom>
          </p:spPr>
        </p:pic>
        <p:pic>
          <p:nvPicPr>
            <p:cNvPr name="Picture 5" id="5"/>
            <p:cNvPicPr>
              <a:picLocks noChangeAspect="true"/>
            </p:cNvPicPr>
            <p:nvPr/>
          </p:nvPicPr>
          <p:blipFill>
            <a:blip r:embed="rId4"/>
            <a:srcRect l="8717" t="0" r="8717" b="0"/>
            <a:stretch>
              <a:fillRect/>
            </a:stretch>
          </p:blipFill>
          <p:spPr>
            <a:xfrm>
              <a:off x="9739948" y="4371885"/>
              <a:ext cx="4742974" cy="8616769"/>
            </a:xfrm>
            <a:prstGeom prst="rect">
              <a:avLst/>
            </a:prstGeom>
          </p:spPr>
        </p:pic>
        <p:pic>
          <p:nvPicPr>
            <p:cNvPr name="Picture 6" id="6"/>
            <p:cNvPicPr>
              <a:picLocks noChangeAspect="true"/>
            </p:cNvPicPr>
            <p:nvPr/>
          </p:nvPicPr>
          <p:blipFill>
            <a:blip r:embed="rId5"/>
            <a:srcRect l="14538" t="0" r="14538" b="0"/>
            <a:stretch>
              <a:fillRect/>
            </a:stretch>
          </p:blipFill>
          <p:spPr>
            <a:xfrm>
              <a:off x="4869974" y="8743769"/>
              <a:ext cx="4742974" cy="4244885"/>
            </a:xfrm>
            <a:prstGeom prst="rect">
              <a:avLst/>
            </a:prstGeom>
          </p:spPr>
        </p:pic>
        <p:pic>
          <p:nvPicPr>
            <p:cNvPr name="Picture 7" id="7"/>
            <p:cNvPicPr>
              <a:picLocks noChangeAspect="true"/>
            </p:cNvPicPr>
            <p:nvPr/>
          </p:nvPicPr>
          <p:blipFill>
            <a:blip r:embed="rId6"/>
            <a:srcRect l="16759" t="0" r="16759" b="0"/>
            <a:stretch>
              <a:fillRect/>
            </a:stretch>
          </p:blipFill>
          <p:spPr>
            <a:xfrm>
              <a:off x="0" y="8743769"/>
              <a:ext cx="4742974" cy="4244885"/>
            </a:xfrm>
            <a:prstGeom prst="rect">
              <a:avLst/>
            </a:prstGeom>
          </p:spPr>
        </p:pic>
      </p:grpSp>
      <p:sp>
        <p:nvSpPr>
          <p:cNvPr name="TextBox 8" id="8"/>
          <p:cNvSpPr txBox="true"/>
          <p:nvPr/>
        </p:nvSpPr>
        <p:spPr>
          <a:xfrm rot="0">
            <a:off x="11453724" y="6916143"/>
            <a:ext cx="6185904" cy="2743200"/>
          </a:xfrm>
          <a:prstGeom prst="rect">
            <a:avLst/>
          </a:prstGeom>
        </p:spPr>
        <p:txBody>
          <a:bodyPr anchor="t" rtlCol="false" tIns="0" lIns="0" bIns="0" rIns="0">
            <a:spAutoFit/>
          </a:bodyPr>
          <a:lstStyle/>
          <a:p>
            <a:pPr algn="r">
              <a:lnSpc>
                <a:spcPts val="10800"/>
              </a:lnSpc>
            </a:pPr>
            <a:r>
              <a:rPr lang="en-US" sz="9000">
                <a:solidFill>
                  <a:srgbClr val="FFFFFF"/>
                </a:solidFill>
                <a:latin typeface="Montserrat Semi-Bold"/>
              </a:rPr>
              <a:t>Data-Cleaning</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314964"/>
        </a:solidFill>
      </p:bgPr>
    </p:bg>
    <p:spTree>
      <p:nvGrpSpPr>
        <p:cNvPr id="1" name=""/>
        <p:cNvGrpSpPr/>
        <p:nvPr/>
      </p:nvGrpSpPr>
      <p:grpSpPr>
        <a:xfrm>
          <a:off x="0" y="0"/>
          <a:ext cx="0" cy="0"/>
          <a:chOff x="0" y="0"/>
          <a:chExt cx="0" cy="0"/>
        </a:xfrm>
      </p:grpSpPr>
      <p:sp>
        <p:nvSpPr>
          <p:cNvPr name="AutoShape 2" id="2"/>
          <p:cNvSpPr/>
          <p:nvPr/>
        </p:nvSpPr>
        <p:spPr>
          <a:xfrm rot="5400000">
            <a:off x="947290" y="6860683"/>
            <a:ext cx="6843109" cy="0"/>
          </a:xfrm>
          <a:prstGeom prst="line">
            <a:avLst/>
          </a:prstGeom>
          <a:ln cap="rnd" w="9525">
            <a:solidFill>
              <a:srgbClr val="FFFFFF"/>
            </a:solidFill>
            <a:prstDash val="solid"/>
            <a:headEnd type="none" len="sm" w="sm"/>
            <a:tailEnd type="none" len="sm" w="sm"/>
          </a:ln>
        </p:spPr>
      </p:sp>
      <p:sp>
        <p:nvSpPr>
          <p:cNvPr name="AutoShape 3" id="3"/>
          <p:cNvSpPr/>
          <p:nvPr/>
        </p:nvSpPr>
        <p:spPr>
          <a:xfrm rot="0">
            <a:off x="0" y="3443891"/>
            <a:ext cx="18246628" cy="0"/>
          </a:xfrm>
          <a:prstGeom prst="line">
            <a:avLst/>
          </a:prstGeom>
          <a:ln cap="rnd" w="9525">
            <a:solidFill>
              <a:srgbClr val="FFFFFF"/>
            </a:solidFill>
            <a:prstDash val="solid"/>
            <a:headEnd type="none" len="sm" w="sm"/>
            <a:tailEnd type="none" len="sm" w="sm"/>
          </a:ln>
        </p:spPr>
      </p:sp>
      <p:sp>
        <p:nvSpPr>
          <p:cNvPr name="AutoShape 4" id="4"/>
          <p:cNvSpPr/>
          <p:nvPr/>
        </p:nvSpPr>
        <p:spPr>
          <a:xfrm rot="5400000">
            <a:off x="5243715" y="7053476"/>
            <a:ext cx="7228694" cy="0"/>
          </a:xfrm>
          <a:prstGeom prst="line">
            <a:avLst/>
          </a:prstGeom>
          <a:ln cap="rnd" w="9525">
            <a:solidFill>
              <a:srgbClr val="FFFFFF"/>
            </a:solidFill>
            <a:prstDash val="solid"/>
            <a:headEnd type="none" len="sm" w="sm"/>
            <a:tailEnd type="none" len="sm" w="sm"/>
          </a:ln>
        </p:spPr>
      </p:sp>
      <p:sp>
        <p:nvSpPr>
          <p:cNvPr name="AutoShape 5" id="5"/>
          <p:cNvSpPr/>
          <p:nvPr/>
        </p:nvSpPr>
        <p:spPr>
          <a:xfrm rot="5400000">
            <a:off x="10172548" y="6860683"/>
            <a:ext cx="6843109" cy="0"/>
          </a:xfrm>
          <a:prstGeom prst="line">
            <a:avLst/>
          </a:prstGeom>
          <a:ln cap="rnd" w="9525">
            <a:solidFill>
              <a:srgbClr val="FFFFFF"/>
            </a:solidFill>
            <a:prstDash val="solid"/>
            <a:headEnd type="none" len="sm" w="sm"/>
            <a:tailEnd type="none" len="sm" w="sm"/>
          </a:ln>
        </p:spPr>
      </p:sp>
      <p:sp>
        <p:nvSpPr>
          <p:cNvPr name="TextBox 6" id="6"/>
          <p:cNvSpPr txBox="true"/>
          <p:nvPr/>
        </p:nvSpPr>
        <p:spPr>
          <a:xfrm rot="0">
            <a:off x="2730426" y="1028700"/>
            <a:ext cx="12827148" cy="1371600"/>
          </a:xfrm>
          <a:prstGeom prst="rect">
            <a:avLst/>
          </a:prstGeom>
        </p:spPr>
        <p:txBody>
          <a:bodyPr anchor="t" rtlCol="false" tIns="0" lIns="0" bIns="0" rIns="0">
            <a:spAutoFit/>
          </a:bodyPr>
          <a:lstStyle/>
          <a:p>
            <a:pPr algn="ctr">
              <a:lnSpc>
                <a:spcPts val="10800"/>
              </a:lnSpc>
            </a:pPr>
            <a:r>
              <a:rPr lang="en-US" sz="9000">
                <a:solidFill>
                  <a:srgbClr val="FFFFFF"/>
                </a:solidFill>
                <a:latin typeface="Montserrat Semi-Bold"/>
              </a:rPr>
              <a:t>Data- Cleanning</a:t>
            </a:r>
          </a:p>
        </p:txBody>
      </p:sp>
      <p:sp>
        <p:nvSpPr>
          <p:cNvPr name="TextBox 7" id="7"/>
          <p:cNvSpPr txBox="true"/>
          <p:nvPr/>
        </p:nvSpPr>
        <p:spPr>
          <a:xfrm rot="0">
            <a:off x="372977" y="4142961"/>
            <a:ext cx="3373149" cy="571500"/>
          </a:xfrm>
          <a:prstGeom prst="rect">
            <a:avLst/>
          </a:prstGeom>
        </p:spPr>
        <p:txBody>
          <a:bodyPr anchor="t" rtlCol="false" tIns="0" lIns="0" bIns="0" rIns="0">
            <a:spAutoFit/>
          </a:bodyPr>
          <a:lstStyle/>
          <a:p>
            <a:pPr algn="ctr">
              <a:lnSpc>
                <a:spcPts val="4550"/>
              </a:lnSpc>
            </a:pPr>
            <a:r>
              <a:rPr lang="en-US" sz="3500">
                <a:solidFill>
                  <a:srgbClr val="FFFFFF"/>
                </a:solidFill>
                <a:latin typeface="Montserrat"/>
              </a:rPr>
              <a:t>Books</a:t>
            </a:r>
          </a:p>
        </p:txBody>
      </p:sp>
      <p:sp>
        <p:nvSpPr>
          <p:cNvPr name="TextBox 8" id="8"/>
          <p:cNvSpPr txBox="true"/>
          <p:nvPr/>
        </p:nvSpPr>
        <p:spPr>
          <a:xfrm rot="0">
            <a:off x="4658185" y="4237769"/>
            <a:ext cx="3373149" cy="571500"/>
          </a:xfrm>
          <a:prstGeom prst="rect">
            <a:avLst/>
          </a:prstGeom>
        </p:spPr>
        <p:txBody>
          <a:bodyPr anchor="t" rtlCol="false" tIns="0" lIns="0" bIns="0" rIns="0">
            <a:spAutoFit/>
          </a:bodyPr>
          <a:lstStyle/>
          <a:p>
            <a:pPr algn="ctr">
              <a:lnSpc>
                <a:spcPts val="4550"/>
              </a:lnSpc>
            </a:pPr>
            <a:r>
              <a:rPr lang="en-US" sz="3500">
                <a:solidFill>
                  <a:srgbClr val="FFFFFF"/>
                </a:solidFill>
                <a:latin typeface="Montserrat"/>
              </a:rPr>
              <a:t>Users</a:t>
            </a:r>
          </a:p>
        </p:txBody>
      </p:sp>
      <p:sp>
        <p:nvSpPr>
          <p:cNvPr name="TextBox 9" id="9"/>
          <p:cNvSpPr txBox="true"/>
          <p:nvPr/>
        </p:nvSpPr>
        <p:spPr>
          <a:xfrm rot="0">
            <a:off x="9539508" y="4237769"/>
            <a:ext cx="3373149" cy="571500"/>
          </a:xfrm>
          <a:prstGeom prst="rect">
            <a:avLst/>
          </a:prstGeom>
        </p:spPr>
        <p:txBody>
          <a:bodyPr anchor="t" rtlCol="false" tIns="0" lIns="0" bIns="0" rIns="0">
            <a:spAutoFit/>
          </a:bodyPr>
          <a:lstStyle/>
          <a:p>
            <a:pPr algn="ctr">
              <a:lnSpc>
                <a:spcPts val="4550"/>
              </a:lnSpc>
            </a:pPr>
            <a:r>
              <a:rPr lang="en-US" sz="3500">
                <a:solidFill>
                  <a:srgbClr val="FFFFFF"/>
                </a:solidFill>
                <a:latin typeface="Montserrat"/>
              </a:rPr>
              <a:t>Ratings</a:t>
            </a:r>
          </a:p>
        </p:txBody>
      </p:sp>
      <p:sp>
        <p:nvSpPr>
          <p:cNvPr name="TextBox 10" id="10"/>
          <p:cNvSpPr txBox="true"/>
          <p:nvPr/>
        </p:nvSpPr>
        <p:spPr>
          <a:xfrm rot="0">
            <a:off x="13871000" y="4237769"/>
            <a:ext cx="3373149" cy="576897"/>
          </a:xfrm>
          <a:prstGeom prst="rect">
            <a:avLst/>
          </a:prstGeom>
        </p:spPr>
        <p:txBody>
          <a:bodyPr anchor="t" rtlCol="false" tIns="0" lIns="0" bIns="0" rIns="0">
            <a:spAutoFit/>
          </a:bodyPr>
          <a:lstStyle/>
          <a:p>
            <a:pPr algn="ctr">
              <a:lnSpc>
                <a:spcPts val="4647"/>
              </a:lnSpc>
            </a:pPr>
            <a:r>
              <a:rPr lang="en-US" sz="3575">
                <a:solidFill>
                  <a:srgbClr val="FFFFFF"/>
                </a:solidFill>
                <a:latin typeface="Montserrat"/>
              </a:rPr>
              <a:t>Preprocessed</a:t>
            </a:r>
          </a:p>
        </p:txBody>
      </p:sp>
      <p:sp>
        <p:nvSpPr>
          <p:cNvPr name="TextBox 11" id="11"/>
          <p:cNvSpPr txBox="true"/>
          <p:nvPr/>
        </p:nvSpPr>
        <p:spPr>
          <a:xfrm rot="0">
            <a:off x="205608" y="4915949"/>
            <a:ext cx="3952320" cy="2811780"/>
          </a:xfrm>
          <a:prstGeom prst="rect">
            <a:avLst/>
          </a:prstGeom>
        </p:spPr>
        <p:txBody>
          <a:bodyPr anchor="t" rtlCol="false" tIns="0" lIns="0" bIns="0" rIns="0">
            <a:spAutoFit/>
          </a:bodyPr>
          <a:lstStyle/>
          <a:p>
            <a:pPr algn="just">
              <a:lnSpc>
                <a:spcPts val="2520"/>
              </a:lnSpc>
            </a:pPr>
            <a:r>
              <a:rPr lang="en-US" sz="1800">
                <a:solidFill>
                  <a:srgbClr val="FFFFFF"/>
                </a:solidFill>
                <a:latin typeface="Open Sans Light"/>
              </a:rPr>
              <a:t>I</a:t>
            </a:r>
            <a:r>
              <a:rPr lang="en-US" sz="1800">
                <a:solidFill>
                  <a:srgbClr val="FFFFFF"/>
                </a:solidFill>
                <a:latin typeface="Open Sans Light Bold"/>
              </a:rPr>
              <a:t>year_of_publication</a:t>
            </a:r>
            <a:r>
              <a:rPr lang="en-US" sz="1800">
                <a:solidFill>
                  <a:srgbClr val="FFFFFF"/>
                </a:solidFill>
                <a:latin typeface="Open Sans Light"/>
              </a:rPr>
              <a:t> :</a:t>
            </a:r>
          </a:p>
          <a:p>
            <a:pPr algn="just" marL="388620" indent="-194310" lvl="1">
              <a:lnSpc>
                <a:spcPts val="2520"/>
              </a:lnSpc>
              <a:buFont typeface="Arial"/>
              <a:buChar char="•"/>
            </a:pPr>
            <a:r>
              <a:rPr lang="en-US" sz="1800">
                <a:solidFill>
                  <a:srgbClr val="FFFFFF"/>
                </a:solidFill>
                <a:latin typeface="Open Sans Light"/>
              </a:rPr>
              <a:t>fix some data which were not belonging to this column.</a:t>
            </a:r>
          </a:p>
          <a:p>
            <a:pPr algn="just" marL="388620" indent="-194310" lvl="1">
              <a:lnSpc>
                <a:spcPts val="2520"/>
              </a:lnSpc>
              <a:buFont typeface="Arial"/>
              <a:buChar char="•"/>
            </a:pPr>
            <a:r>
              <a:rPr lang="en-US" sz="1800">
                <a:solidFill>
                  <a:srgbClr val="FFFFFF"/>
                </a:solidFill>
                <a:latin typeface="Open Sans Light"/>
              </a:rPr>
              <a:t>some year were after dataset was taken (eg 2030)</a:t>
            </a:r>
            <a:r>
              <a:rPr lang="en-US" sz="1800">
                <a:solidFill>
                  <a:srgbClr val="FFFFFF"/>
                </a:solidFill>
                <a:latin typeface="Open Sans Light"/>
              </a:rPr>
              <a:t>.</a:t>
            </a:r>
          </a:p>
          <a:p>
            <a:pPr algn="just">
              <a:lnSpc>
                <a:spcPts val="2520"/>
              </a:lnSpc>
            </a:pPr>
          </a:p>
          <a:p>
            <a:pPr algn="just">
              <a:lnSpc>
                <a:spcPts val="2520"/>
              </a:lnSpc>
            </a:pPr>
          </a:p>
          <a:p>
            <a:pPr algn="just">
              <a:lnSpc>
                <a:spcPts val="2520"/>
              </a:lnSpc>
            </a:pPr>
          </a:p>
          <a:p>
            <a:pPr algn="just">
              <a:lnSpc>
                <a:spcPts val="2520"/>
              </a:lnSpc>
            </a:pPr>
          </a:p>
        </p:txBody>
      </p:sp>
      <p:sp>
        <p:nvSpPr>
          <p:cNvPr name="TextBox 12" id="12"/>
          <p:cNvSpPr txBox="true"/>
          <p:nvPr/>
        </p:nvSpPr>
        <p:spPr>
          <a:xfrm rot="0">
            <a:off x="4481259" y="4915949"/>
            <a:ext cx="4129211" cy="3296284"/>
          </a:xfrm>
          <a:prstGeom prst="rect">
            <a:avLst/>
          </a:prstGeom>
        </p:spPr>
        <p:txBody>
          <a:bodyPr anchor="t" rtlCol="false" tIns="0" lIns="0" bIns="0" rIns="0">
            <a:spAutoFit/>
          </a:bodyPr>
          <a:lstStyle/>
          <a:p>
            <a:pPr algn="just">
              <a:lnSpc>
                <a:spcPts val="2520"/>
              </a:lnSpc>
            </a:pPr>
            <a:r>
              <a:rPr lang="en-US" sz="1800">
                <a:solidFill>
                  <a:srgbClr val="FFFFFF"/>
                </a:solidFill>
                <a:latin typeface="Open Sans Light Bold"/>
              </a:rPr>
              <a:t>Location:</a:t>
            </a:r>
          </a:p>
          <a:p>
            <a:pPr algn="just">
              <a:lnSpc>
                <a:spcPts val="2660"/>
              </a:lnSpc>
            </a:pPr>
            <a:r>
              <a:rPr lang="en-US" sz="1900">
                <a:solidFill>
                  <a:srgbClr val="FFFFFF"/>
                </a:solidFill>
                <a:latin typeface="Open Sans Light"/>
              </a:rPr>
              <a:t>Split</a:t>
            </a:r>
            <a:r>
              <a:rPr lang="en-US" sz="1800">
                <a:solidFill>
                  <a:srgbClr val="FFFFFF"/>
                </a:solidFill>
                <a:latin typeface="Open Sans Light"/>
              </a:rPr>
              <a:t> the column in three, cities, region/state and country.</a:t>
            </a:r>
          </a:p>
          <a:p>
            <a:pPr algn="just">
              <a:lnSpc>
                <a:spcPts val="2660"/>
              </a:lnSpc>
            </a:pPr>
          </a:p>
          <a:p>
            <a:pPr algn="just">
              <a:lnSpc>
                <a:spcPts val="2660"/>
              </a:lnSpc>
            </a:pPr>
            <a:r>
              <a:rPr lang="en-US" sz="1900">
                <a:solidFill>
                  <a:srgbClr val="FFFFFF"/>
                </a:solidFill>
                <a:latin typeface="Open Sans Light Bold"/>
              </a:rPr>
              <a:t>age:</a:t>
            </a:r>
          </a:p>
          <a:p>
            <a:pPr algn="just">
              <a:lnSpc>
                <a:spcPts val="2660"/>
              </a:lnSpc>
            </a:pPr>
            <a:r>
              <a:rPr lang="en-US" sz="1900">
                <a:solidFill>
                  <a:srgbClr val="FFFFFF"/>
                </a:solidFill>
                <a:latin typeface="Open Sans Light"/>
              </a:rPr>
              <a:t>values below 5 and above 90 are not necessary ,  replaced them by NaNs and then with means.</a:t>
            </a:r>
          </a:p>
          <a:p>
            <a:pPr algn="just">
              <a:lnSpc>
                <a:spcPts val="2660"/>
              </a:lnSpc>
            </a:pPr>
          </a:p>
          <a:p>
            <a:pPr algn="just">
              <a:lnSpc>
                <a:spcPts val="2660"/>
              </a:lnSpc>
            </a:pPr>
          </a:p>
        </p:txBody>
      </p:sp>
      <p:sp>
        <p:nvSpPr>
          <p:cNvPr name="TextBox 13" id="13"/>
          <p:cNvSpPr txBox="true"/>
          <p:nvPr/>
        </p:nvSpPr>
        <p:spPr>
          <a:xfrm rot="0">
            <a:off x="9012239" y="4906424"/>
            <a:ext cx="4427686" cy="3007994"/>
          </a:xfrm>
          <a:prstGeom prst="rect">
            <a:avLst/>
          </a:prstGeom>
        </p:spPr>
        <p:txBody>
          <a:bodyPr anchor="t" rtlCol="false" tIns="0" lIns="0" bIns="0" rIns="0">
            <a:spAutoFit/>
          </a:bodyPr>
          <a:lstStyle/>
          <a:p>
            <a:pPr algn="just">
              <a:lnSpc>
                <a:spcPts val="2660"/>
              </a:lnSpc>
            </a:pPr>
            <a:r>
              <a:rPr lang="en-US" sz="1900">
                <a:solidFill>
                  <a:srgbClr val="FFFFFF"/>
                </a:solidFill>
                <a:latin typeface="Open Sans Light Bold"/>
              </a:rPr>
              <a:t>Ratings dataset:</a:t>
            </a:r>
          </a:p>
          <a:p>
            <a:pPr algn="just">
              <a:lnSpc>
                <a:spcPts val="2660"/>
              </a:lnSpc>
            </a:pPr>
            <a:r>
              <a:rPr lang="en-US" sz="1900">
                <a:solidFill>
                  <a:srgbClr val="FFFFFF"/>
                </a:solidFill>
                <a:latin typeface="Open Sans Light"/>
              </a:rPr>
              <a:t> should only have </a:t>
            </a:r>
          </a:p>
          <a:p>
            <a:pPr algn="just" marL="410218" indent="-205109" lvl="1">
              <a:lnSpc>
                <a:spcPts val="2660"/>
              </a:lnSpc>
              <a:buFont typeface="Arial"/>
              <a:buChar char="•"/>
            </a:pPr>
            <a:r>
              <a:rPr lang="en-US" sz="1900">
                <a:solidFill>
                  <a:srgbClr val="FFFFFF"/>
                </a:solidFill>
                <a:latin typeface="Open Sans Light"/>
              </a:rPr>
              <a:t>books which exist in our books dataset.  </a:t>
            </a:r>
          </a:p>
          <a:p>
            <a:pPr algn="just" marL="410218" indent="-205109" lvl="1">
              <a:lnSpc>
                <a:spcPts val="2660"/>
              </a:lnSpc>
              <a:buFont typeface="Arial"/>
              <a:buChar char="•"/>
            </a:pPr>
            <a:r>
              <a:rPr lang="en-US" sz="1900">
                <a:solidFill>
                  <a:srgbClr val="FFFFFF"/>
                </a:solidFill>
                <a:latin typeface="Open Sans Light"/>
              </a:rPr>
              <a:t>ratings from users which exist in the users dataset. </a:t>
            </a:r>
          </a:p>
          <a:p>
            <a:pPr algn="just" marL="410218" indent="-205109" lvl="1">
              <a:lnSpc>
                <a:spcPts val="2660"/>
              </a:lnSpc>
              <a:buFont typeface="Arial"/>
              <a:buChar char="•"/>
            </a:pPr>
            <a:r>
              <a:rPr lang="en-US" sz="1900">
                <a:solidFill>
                  <a:srgbClr val="FFFFFF"/>
                </a:solidFill>
                <a:latin typeface="Open Sans Light"/>
              </a:rPr>
              <a:t>only considers ratings from 1-10 and leave 0's .</a:t>
            </a:r>
          </a:p>
          <a:p>
            <a:pPr algn="just">
              <a:lnSpc>
                <a:spcPts val="2800"/>
              </a:lnSpc>
            </a:pPr>
          </a:p>
        </p:txBody>
      </p:sp>
      <p:sp>
        <p:nvSpPr>
          <p:cNvPr name="TextBox 14" id="14"/>
          <p:cNvSpPr txBox="true"/>
          <p:nvPr/>
        </p:nvSpPr>
        <p:spPr>
          <a:xfrm rot="0">
            <a:off x="13871000" y="4906424"/>
            <a:ext cx="3395607" cy="656589"/>
          </a:xfrm>
          <a:prstGeom prst="rect">
            <a:avLst/>
          </a:prstGeom>
        </p:spPr>
        <p:txBody>
          <a:bodyPr anchor="t" rtlCol="false" tIns="0" lIns="0" bIns="0" rIns="0">
            <a:spAutoFit/>
          </a:bodyPr>
          <a:lstStyle/>
          <a:p>
            <a:pPr algn="just">
              <a:lnSpc>
                <a:spcPts val="2660"/>
              </a:lnSpc>
            </a:pPr>
            <a:r>
              <a:rPr lang="en-US" sz="1900">
                <a:solidFill>
                  <a:srgbClr val="FFFFFF"/>
                </a:solidFill>
                <a:latin typeface="Open Sans Light"/>
              </a:rPr>
              <a:t>Merged from the 3 previous files once cleaned.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grpSp>
        <p:nvGrpSpPr>
          <p:cNvPr name="Group 2" id="2"/>
          <p:cNvGrpSpPr/>
          <p:nvPr/>
        </p:nvGrpSpPr>
        <p:grpSpPr>
          <a:xfrm rot="0">
            <a:off x="934174" y="5714569"/>
            <a:ext cx="8470250" cy="3781549"/>
            <a:chOff x="0" y="0"/>
            <a:chExt cx="11293667" cy="5042065"/>
          </a:xfrm>
        </p:grpSpPr>
        <p:pic>
          <p:nvPicPr>
            <p:cNvPr name="Picture 3" id="3"/>
            <p:cNvPicPr>
              <a:picLocks noChangeAspect="true"/>
            </p:cNvPicPr>
            <p:nvPr/>
          </p:nvPicPr>
          <p:blipFill>
            <a:blip r:embed="rId2"/>
            <a:srcRect l="0" t="8145" r="0" b="8145"/>
            <a:stretch>
              <a:fillRect/>
            </a:stretch>
          </p:blipFill>
          <p:spPr>
            <a:xfrm>
              <a:off x="0" y="0"/>
              <a:ext cx="11293667" cy="5042065"/>
            </a:xfrm>
            <a:prstGeom prst="rect">
              <a:avLst/>
            </a:prstGeom>
          </p:spPr>
        </p:pic>
      </p:grpSp>
      <p:pic>
        <p:nvPicPr>
          <p:cNvPr name="Picture 4" id="4"/>
          <p:cNvPicPr>
            <a:picLocks noChangeAspect="true"/>
          </p:cNvPicPr>
          <p:nvPr/>
        </p:nvPicPr>
        <p:blipFill>
          <a:blip r:embed="rId3"/>
          <a:srcRect l="0" t="1184" r="0" b="1184"/>
          <a:stretch>
            <a:fillRect/>
          </a:stretch>
        </p:blipFill>
        <p:spPr>
          <a:xfrm flipH="false" flipV="false" rot="0">
            <a:off x="1028700" y="383475"/>
            <a:ext cx="6744927" cy="4204125"/>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1062304" y="383475"/>
            <a:ext cx="6594021" cy="4204125"/>
          </a:xfrm>
          <a:prstGeom prst="rect">
            <a:avLst/>
          </a:prstGeom>
        </p:spPr>
      </p:pic>
      <p:pic>
        <p:nvPicPr>
          <p:cNvPr name="Picture 6" id="6"/>
          <p:cNvPicPr>
            <a:picLocks noChangeAspect="true"/>
          </p:cNvPicPr>
          <p:nvPr/>
        </p:nvPicPr>
        <p:blipFill>
          <a:blip r:embed="rId5"/>
          <a:srcRect l="0" t="1518" r="0" b="1518"/>
          <a:stretch>
            <a:fillRect/>
          </a:stretch>
        </p:blipFill>
        <p:spPr>
          <a:xfrm flipH="false" flipV="false" rot="0">
            <a:off x="11062304" y="5231762"/>
            <a:ext cx="6594021" cy="3878028"/>
          </a:xfrm>
          <a:prstGeom prst="rect">
            <a:avLst/>
          </a:prstGeom>
        </p:spPr>
      </p:pic>
      <p:sp>
        <p:nvSpPr>
          <p:cNvPr name="TextBox 7" id="7"/>
          <p:cNvSpPr txBox="true"/>
          <p:nvPr/>
        </p:nvSpPr>
        <p:spPr>
          <a:xfrm rot="0">
            <a:off x="1262119" y="4673357"/>
            <a:ext cx="6048517" cy="701674"/>
          </a:xfrm>
          <a:prstGeom prst="rect">
            <a:avLst/>
          </a:prstGeom>
        </p:spPr>
        <p:txBody>
          <a:bodyPr anchor="t" rtlCol="false" tIns="0" lIns="0" bIns="0" rIns="0">
            <a:spAutoFit/>
          </a:bodyPr>
          <a:lstStyle/>
          <a:p>
            <a:pPr algn="ctr">
              <a:lnSpc>
                <a:spcPts val="2800"/>
              </a:lnSpc>
            </a:pPr>
            <a:r>
              <a:rPr lang="en-US" sz="2000">
                <a:solidFill>
                  <a:srgbClr val="000000"/>
                </a:solidFill>
                <a:latin typeface="Open Sans Light Bold"/>
              </a:rPr>
              <a:t>Age</a:t>
            </a:r>
            <a:r>
              <a:rPr lang="en-US" sz="2000">
                <a:solidFill>
                  <a:srgbClr val="000000"/>
                </a:solidFill>
                <a:latin typeface="Open Sans Light"/>
              </a:rPr>
              <a:t> : As we can notice some user ages were below 5 and above 90, which is not useful for our analysis</a:t>
            </a:r>
          </a:p>
        </p:txBody>
      </p:sp>
      <p:sp>
        <p:nvSpPr>
          <p:cNvPr name="TextBox 8" id="8"/>
          <p:cNvSpPr txBox="true"/>
          <p:nvPr/>
        </p:nvSpPr>
        <p:spPr>
          <a:xfrm rot="0">
            <a:off x="9603545" y="9315110"/>
            <a:ext cx="8684455" cy="789304"/>
          </a:xfrm>
          <a:prstGeom prst="rect">
            <a:avLst/>
          </a:prstGeom>
        </p:spPr>
        <p:txBody>
          <a:bodyPr anchor="t" rtlCol="false" tIns="0" lIns="0" bIns="0" rIns="0">
            <a:spAutoFit/>
          </a:bodyPr>
          <a:lstStyle/>
          <a:p>
            <a:pPr algn="ctr">
              <a:lnSpc>
                <a:spcPts val="3220"/>
              </a:lnSpc>
            </a:pPr>
            <a:r>
              <a:rPr lang="en-US" sz="2300">
                <a:solidFill>
                  <a:srgbClr val="000000"/>
                </a:solidFill>
                <a:latin typeface="Open Sans Light"/>
              </a:rPr>
              <a:t>The highest </a:t>
            </a:r>
            <a:r>
              <a:rPr lang="en-US" sz="2300">
                <a:solidFill>
                  <a:srgbClr val="000000"/>
                </a:solidFill>
                <a:latin typeface="Open Sans Light Bold"/>
              </a:rPr>
              <a:t>ratings</a:t>
            </a:r>
            <a:r>
              <a:rPr lang="en-US" sz="2300">
                <a:solidFill>
                  <a:srgbClr val="000000"/>
                </a:solidFill>
                <a:latin typeface="Open Sans Light"/>
              </a:rPr>
              <a:t> are more used and rating height is the rating mostly present.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306562" y="272755"/>
            <a:ext cx="10862191" cy="9741490"/>
            <a:chOff x="0" y="0"/>
            <a:chExt cx="14482922" cy="12988654"/>
          </a:xfrm>
        </p:grpSpPr>
        <p:pic>
          <p:nvPicPr>
            <p:cNvPr name="Picture 3" id="3"/>
            <p:cNvPicPr>
              <a:picLocks noChangeAspect="true"/>
            </p:cNvPicPr>
            <p:nvPr/>
          </p:nvPicPr>
          <p:blipFill>
            <a:blip r:embed="rId2"/>
            <a:srcRect l="12813" t="0" r="12813" b="0"/>
            <a:stretch>
              <a:fillRect/>
            </a:stretch>
          </p:blipFill>
          <p:spPr>
            <a:xfrm>
              <a:off x="0" y="0"/>
              <a:ext cx="9612948" cy="8616769"/>
            </a:xfrm>
            <a:prstGeom prst="rect">
              <a:avLst/>
            </a:prstGeom>
          </p:spPr>
        </p:pic>
        <p:pic>
          <p:nvPicPr>
            <p:cNvPr name="Picture 4" id="4"/>
            <p:cNvPicPr>
              <a:picLocks noChangeAspect="true"/>
            </p:cNvPicPr>
            <p:nvPr/>
          </p:nvPicPr>
          <p:blipFill>
            <a:blip r:embed="rId3"/>
            <a:srcRect l="12823" t="0" r="12823" b="0"/>
            <a:stretch>
              <a:fillRect/>
            </a:stretch>
          </p:blipFill>
          <p:spPr>
            <a:xfrm>
              <a:off x="9739948" y="0"/>
              <a:ext cx="4742974" cy="4244885"/>
            </a:xfrm>
            <a:prstGeom prst="rect">
              <a:avLst/>
            </a:prstGeom>
          </p:spPr>
        </p:pic>
        <p:pic>
          <p:nvPicPr>
            <p:cNvPr name="Picture 5" id="5"/>
            <p:cNvPicPr>
              <a:picLocks noChangeAspect="true"/>
            </p:cNvPicPr>
            <p:nvPr/>
          </p:nvPicPr>
          <p:blipFill>
            <a:blip r:embed="rId4"/>
            <a:srcRect l="8642" t="0" r="8642" b="0"/>
            <a:stretch>
              <a:fillRect/>
            </a:stretch>
          </p:blipFill>
          <p:spPr>
            <a:xfrm>
              <a:off x="9739948" y="4371885"/>
              <a:ext cx="4742974" cy="8616769"/>
            </a:xfrm>
            <a:prstGeom prst="rect">
              <a:avLst/>
            </a:prstGeom>
          </p:spPr>
        </p:pic>
        <p:pic>
          <p:nvPicPr>
            <p:cNvPr name="Picture 6" id="6"/>
            <p:cNvPicPr>
              <a:picLocks noChangeAspect="true"/>
            </p:cNvPicPr>
            <p:nvPr/>
          </p:nvPicPr>
          <p:blipFill>
            <a:blip r:embed="rId5"/>
            <a:srcRect l="12823" t="0" r="12823" b="0"/>
            <a:stretch>
              <a:fillRect/>
            </a:stretch>
          </p:blipFill>
          <p:spPr>
            <a:xfrm>
              <a:off x="4869974" y="8743769"/>
              <a:ext cx="4742974" cy="4244885"/>
            </a:xfrm>
            <a:prstGeom prst="rect">
              <a:avLst/>
            </a:prstGeom>
          </p:spPr>
        </p:pic>
        <p:pic>
          <p:nvPicPr>
            <p:cNvPr name="Picture 7" id="7"/>
            <p:cNvPicPr>
              <a:picLocks noChangeAspect="true"/>
            </p:cNvPicPr>
            <p:nvPr/>
          </p:nvPicPr>
          <p:blipFill>
            <a:blip r:embed="rId6"/>
            <a:srcRect l="14538" t="0" r="14538" b="0"/>
            <a:stretch>
              <a:fillRect/>
            </a:stretch>
          </p:blipFill>
          <p:spPr>
            <a:xfrm>
              <a:off x="0" y="8743769"/>
              <a:ext cx="4742974" cy="4244885"/>
            </a:xfrm>
            <a:prstGeom prst="rect">
              <a:avLst/>
            </a:prstGeom>
          </p:spPr>
        </p:pic>
      </p:grpSp>
      <p:sp>
        <p:nvSpPr>
          <p:cNvPr name="TextBox 8" id="8"/>
          <p:cNvSpPr txBox="true"/>
          <p:nvPr/>
        </p:nvSpPr>
        <p:spPr>
          <a:xfrm rot="0">
            <a:off x="11453724" y="7201893"/>
            <a:ext cx="6185904" cy="2457450"/>
          </a:xfrm>
          <a:prstGeom prst="rect">
            <a:avLst/>
          </a:prstGeom>
        </p:spPr>
        <p:txBody>
          <a:bodyPr anchor="t" rtlCol="false" tIns="0" lIns="0" bIns="0" rIns="0">
            <a:spAutoFit/>
          </a:bodyPr>
          <a:lstStyle/>
          <a:p>
            <a:pPr algn="just">
              <a:lnSpc>
                <a:spcPts val="9720"/>
              </a:lnSpc>
            </a:pPr>
            <a:r>
              <a:rPr lang="en-US" sz="8100">
                <a:solidFill>
                  <a:srgbClr val="FFFFFF"/>
                </a:solidFill>
                <a:latin typeface="Montserrat Semi-Bold"/>
              </a:rPr>
              <a:t>Exploring the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DAEwv6T30yY</dc:identifier>
  <dcterms:modified xsi:type="dcterms:W3CDTF">2011-08-01T06:04:30Z</dcterms:modified>
  <cp:revision>1</cp:revision>
  <dc:title>Bleu et Marron Élégant Éditorial Startup Week-end Parrainage Argumentaire Présentation</dc:title>
</cp:coreProperties>
</file>